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8" r:id="rId3"/>
    <p:sldId id="438" r:id="rId4"/>
    <p:sldId id="415" r:id="rId5"/>
    <p:sldId id="417" r:id="rId6"/>
    <p:sldId id="419" r:id="rId7"/>
    <p:sldId id="420" r:id="rId8"/>
    <p:sldId id="442" r:id="rId9"/>
    <p:sldId id="443" r:id="rId10"/>
    <p:sldId id="444" r:id="rId11"/>
    <p:sldId id="445" r:id="rId12"/>
    <p:sldId id="421" r:id="rId13"/>
    <p:sldId id="422" r:id="rId14"/>
    <p:sldId id="423" r:id="rId15"/>
    <p:sldId id="424" r:id="rId16"/>
    <p:sldId id="425" r:id="rId17"/>
    <p:sldId id="426" r:id="rId18"/>
    <p:sldId id="427" r:id="rId19"/>
    <p:sldId id="428" r:id="rId20"/>
    <p:sldId id="439" r:id="rId21"/>
    <p:sldId id="441" r:id="rId22"/>
    <p:sldId id="437" r:id="rId23"/>
    <p:sldId id="446" r:id="rId24"/>
    <p:sldId id="435" r:id="rId25"/>
    <p:sldId id="412" r:id="rId2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88CA"/>
    <a:srgbClr val="224982"/>
    <a:srgbClr val="87C23A"/>
    <a:srgbClr val="7FD13B"/>
    <a:srgbClr val="23335F"/>
    <a:srgbClr val="62A231"/>
    <a:srgbClr val="6CAE43"/>
    <a:srgbClr val="1A2A58"/>
    <a:srgbClr val="254E8B"/>
    <a:srgbClr val="203E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64488" autoAdjust="0"/>
  </p:normalViewPr>
  <p:slideViewPr>
    <p:cSldViewPr snapToGrid="0">
      <p:cViewPr varScale="1">
        <p:scale>
          <a:sx n="108" d="100"/>
          <a:sy n="108" d="100"/>
        </p:scale>
        <p:origin x="680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/E:\consultations\&#19996;&#28246;&#29983;&#21270;\cipac\&#20057;&#28911;&#21033;%20TEC-F001%20&#20027;&#25104;&#20998;&#26041;&#27861;&#39564;&#35777;%20&#65288;&#22806;&#26631;&#27861;&#65292;01)%20-%20V2-f---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753656767289502"/>
          <c:y val="0.0631047695527198"/>
          <c:w val="0.856775744493276"/>
          <c:h val="0.885682113637746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/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</c:trendlineLbl>
          </c:trendline>
          <c:xVal>
            <c:numRef>
              <c:f>SL!$C$50:$C$54</c:f>
              <c:numCache>
                <c:formatCode>0.00</c:formatCode>
                <c:ptCount val="5"/>
                <c:pt idx="0">
                  <c:v>59.3</c:v>
                </c:pt>
                <c:pt idx="1">
                  <c:v>94.88</c:v>
                </c:pt>
                <c:pt idx="2">
                  <c:v>118.6</c:v>
                </c:pt>
                <c:pt idx="3">
                  <c:v>142.32</c:v>
                </c:pt>
                <c:pt idx="4">
                  <c:v>179.09</c:v>
                </c:pt>
              </c:numCache>
            </c:numRef>
          </c:xVal>
          <c:yVal>
            <c:numRef>
              <c:f>SL!$F$50:$F$54</c:f>
              <c:numCache>
                <c:formatCode>0.00000_ </c:formatCode>
                <c:ptCount val="5"/>
                <c:pt idx="0">
                  <c:v>1.3892</c:v>
                </c:pt>
                <c:pt idx="1">
                  <c:v>2.2376</c:v>
                </c:pt>
                <c:pt idx="2">
                  <c:v>2.892199999999999</c:v>
                </c:pt>
                <c:pt idx="3">
                  <c:v>3.51355</c:v>
                </c:pt>
                <c:pt idx="4">
                  <c:v>4.51945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8E2-402F-94CD-5A395C211C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95432976"/>
        <c:axId val="1232400432"/>
      </c:scatterChart>
      <c:valAx>
        <c:axId val="11954329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232400432"/>
        <c:crosses val="autoZero"/>
        <c:crossBetween val="midCat"/>
      </c:valAx>
      <c:valAx>
        <c:axId val="1232400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00_ 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19543297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4" Type="http://schemas.openxmlformats.org/officeDocument/2006/relationships/image" Target="../media/image14.wmf"/><Relationship Id="rId5" Type="http://schemas.openxmlformats.org/officeDocument/2006/relationships/image" Target="../media/image15.wmf"/><Relationship Id="rId6" Type="http://schemas.openxmlformats.org/officeDocument/2006/relationships/image" Target="../media/image16.wmf"/><Relationship Id="rId7" Type="http://schemas.openxmlformats.org/officeDocument/2006/relationships/image" Target="../media/image17.wmf"/><Relationship Id="rId8" Type="http://schemas.openxmlformats.org/officeDocument/2006/relationships/image" Target="../media/image18.wmf"/><Relationship Id="rId9" Type="http://schemas.openxmlformats.org/officeDocument/2006/relationships/image" Target="../media/image19.wmf"/><Relationship Id="rId10" Type="http://schemas.openxmlformats.org/officeDocument/2006/relationships/image" Target="../media/image20.wmf"/><Relationship Id="rId11" Type="http://schemas.openxmlformats.org/officeDocument/2006/relationships/image" Target="../media/image21.wmf"/><Relationship Id="rId1" Type="http://schemas.openxmlformats.org/officeDocument/2006/relationships/image" Target="../media/image11.wmf"/><Relationship Id="rId2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48BC965D-ACCE-4EDB-8EFD-FE9CE0FE7FBB}" type="datetimeFigureOut">
              <a:rPr lang="zh-CN" altLang="en-US" smtClean="0"/>
              <a:t>2021/6/5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86056387-FF3D-4EBF-83F2-CC1A4B798D90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48354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358A4-F945-405B-B193-3D176AA8B553}" type="slidenum">
              <a:rPr lang="zh-CN" altLang="en-US" smtClean="0"/>
              <a:t>25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0B5-A339-466C-85F0-FE704E4F92FE}" type="datetime1">
              <a:rPr lang="zh-CN" altLang="en-US" smtClean="0"/>
              <a:t>2021/6/5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A26AB-759F-4BD3-A4DD-481028EA2651}" type="datetime1">
              <a:rPr lang="zh-CN" altLang="en-US" smtClean="0"/>
              <a:t>2021/6/5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3A10-6F2C-4FBB-9EA8-A5CF12D282F1}" type="datetime1">
              <a:rPr lang="zh-CN" altLang="en-US" smtClean="0"/>
              <a:t>2021/6/5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图片 4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9EA51-5D2C-467B-936E-27C287C35CDE}" type="datetime1">
              <a:rPr lang="zh-CN" altLang="en-US" smtClean="0"/>
              <a:t>2021/6/5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84EE-143A-4EAC-9B3B-C3BBE659E57C}" type="datetime1">
              <a:rPr lang="zh-CN" altLang="en-US" smtClean="0"/>
              <a:t>2021/6/5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4878A-6347-4377-B063-43B4C51033A8}" type="datetime1">
              <a:rPr lang="zh-CN" altLang="en-US" smtClean="0"/>
              <a:t>2021/6/5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F11A-44B3-43FD-A0B5-E1453824FA75}" type="datetime1">
              <a:rPr lang="zh-CN" altLang="en-US" smtClean="0"/>
              <a:t>2021/6/5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6E16-C29B-4721-B8CF-B915A623158A}" type="datetime1">
              <a:rPr lang="zh-CN" altLang="en-US" smtClean="0"/>
              <a:t>2021/6/5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AB9B6-21EB-40D6-A18E-23C5DB9C63E8}" type="datetime1">
              <a:rPr lang="zh-CN" altLang="en-US" smtClean="0"/>
              <a:t>2021/6/5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CC50-FA24-4DDA-8768-6D1403AFE64B}" type="datetime1">
              <a:rPr lang="zh-CN" altLang="en-US" smtClean="0"/>
              <a:t>2021/6/5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B848-078A-4EF9-A28B-E42631732DED}" type="datetime1">
              <a:rPr lang="zh-CN" altLang="en-US" smtClean="0"/>
              <a:t>2021/6/5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</a:lstStyle>
          <a:p>
            <a:fld id="{50EAC88D-1CDC-486D-ADA3-A5BC9E723C02}" type="datetime1">
              <a:rPr lang="zh-CN" altLang="en-US" smtClean="0"/>
              <a:t>2021/6/5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</a:lstStyle>
          <a:p>
            <a:fld id="{2A1FA538-5F5D-416D-A366-CC78A227FC50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image" Target="../media/image13.wmf"/><Relationship Id="rId20" Type="http://schemas.openxmlformats.org/officeDocument/2006/relationships/oleObject" Target="../embeddings/oleObject10.bin"/><Relationship Id="rId21" Type="http://schemas.openxmlformats.org/officeDocument/2006/relationships/image" Target="../media/image19.wmf"/><Relationship Id="rId22" Type="http://schemas.openxmlformats.org/officeDocument/2006/relationships/oleObject" Target="../embeddings/oleObject11.bin"/><Relationship Id="rId23" Type="http://schemas.openxmlformats.org/officeDocument/2006/relationships/image" Target="../media/image20.wmf"/><Relationship Id="rId24" Type="http://schemas.openxmlformats.org/officeDocument/2006/relationships/oleObject" Target="../embeddings/oleObject12.bin"/><Relationship Id="rId25" Type="http://schemas.openxmlformats.org/officeDocument/2006/relationships/image" Target="../media/image21.wmf"/><Relationship Id="rId10" Type="http://schemas.openxmlformats.org/officeDocument/2006/relationships/oleObject" Target="../embeddings/oleObject5.bin"/><Relationship Id="rId11" Type="http://schemas.openxmlformats.org/officeDocument/2006/relationships/image" Target="../media/image14.wmf"/><Relationship Id="rId12" Type="http://schemas.openxmlformats.org/officeDocument/2006/relationships/oleObject" Target="../embeddings/oleObject6.bin"/><Relationship Id="rId13" Type="http://schemas.openxmlformats.org/officeDocument/2006/relationships/image" Target="../media/image15.wmf"/><Relationship Id="rId14" Type="http://schemas.openxmlformats.org/officeDocument/2006/relationships/oleObject" Target="../embeddings/oleObject7.bin"/><Relationship Id="rId15" Type="http://schemas.openxmlformats.org/officeDocument/2006/relationships/image" Target="../media/image16.wmf"/><Relationship Id="rId16" Type="http://schemas.openxmlformats.org/officeDocument/2006/relationships/oleObject" Target="../embeddings/oleObject8.bin"/><Relationship Id="rId17" Type="http://schemas.openxmlformats.org/officeDocument/2006/relationships/image" Target="../media/image17.wmf"/><Relationship Id="rId18" Type="http://schemas.openxmlformats.org/officeDocument/2006/relationships/oleObject" Target="../embeddings/oleObject9.bin"/><Relationship Id="rId19" Type="http://schemas.openxmlformats.org/officeDocument/2006/relationships/image" Target="../media/image18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4" Type="http://schemas.openxmlformats.org/officeDocument/2006/relationships/oleObject" Target="../embeddings/oleObject2.bin"/><Relationship Id="rId5" Type="http://schemas.openxmlformats.org/officeDocument/2006/relationships/image" Target="../media/image11.wmf"/><Relationship Id="rId6" Type="http://schemas.openxmlformats.org/officeDocument/2006/relationships/oleObject" Target="../embeddings/oleObject3.bin"/><Relationship Id="rId7" Type="http://schemas.openxmlformats.org/officeDocument/2006/relationships/image" Target="../media/image12.wmf"/><Relationship Id="rId8" Type="http://schemas.openxmlformats.org/officeDocument/2006/relationships/oleObject" Target="../embeddings/oleObject4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oleObject" Target="../embeddings/oleObject1.bin"/><Relationship Id="rId5" Type="http://schemas.openxmlformats.org/officeDocument/2006/relationships/package" Target="../embeddings/Microsoft_Excel____1.xlsx"/><Relationship Id="rId6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3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0" y="-7938"/>
            <a:ext cx="6227763" cy="346076"/>
          </a:xfrm>
          <a:prstGeom prst="rect">
            <a:avLst/>
          </a:prstGeom>
          <a:solidFill>
            <a:srgbClr val="6CA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8" name="矩形 4"/>
          <p:cNvSpPr/>
          <p:nvPr/>
        </p:nvSpPr>
        <p:spPr>
          <a:xfrm>
            <a:off x="5824538" y="-7938"/>
            <a:ext cx="6367462" cy="6865938"/>
          </a:xfrm>
          <a:custGeom>
            <a:avLst/>
            <a:gdLst>
              <a:gd name="connsiteX0" fmla="*/ 0 w 4835611"/>
              <a:gd name="connsiteY0" fmla="*/ 0 h 6858000"/>
              <a:gd name="connsiteX1" fmla="*/ 4835611 w 4835611"/>
              <a:gd name="connsiteY1" fmla="*/ 0 h 6858000"/>
              <a:gd name="connsiteX2" fmla="*/ 4835611 w 4835611"/>
              <a:gd name="connsiteY2" fmla="*/ 6858000 h 6858000"/>
              <a:gd name="connsiteX3" fmla="*/ 0 w 4835611"/>
              <a:gd name="connsiteY3" fmla="*/ 6858000 h 6858000"/>
              <a:gd name="connsiteX4" fmla="*/ 0 w 4835611"/>
              <a:gd name="connsiteY4" fmla="*/ 0 h 6858000"/>
              <a:gd name="connsiteX0-1" fmla="*/ 0 w 6367849"/>
              <a:gd name="connsiteY0-2" fmla="*/ 0 h 6866238"/>
              <a:gd name="connsiteX1-3" fmla="*/ 6367849 w 6367849"/>
              <a:gd name="connsiteY1-4" fmla="*/ 8238 h 6866238"/>
              <a:gd name="connsiteX2-5" fmla="*/ 6367849 w 6367849"/>
              <a:gd name="connsiteY2-6" fmla="*/ 6866238 h 6866238"/>
              <a:gd name="connsiteX3-7" fmla="*/ 1532238 w 6367849"/>
              <a:gd name="connsiteY3-8" fmla="*/ 6866238 h 6866238"/>
              <a:gd name="connsiteX4-9" fmla="*/ 0 w 6367849"/>
              <a:gd name="connsiteY4-10" fmla="*/ 0 h 686623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367849" h="6866238">
                <a:moveTo>
                  <a:pt x="0" y="0"/>
                </a:moveTo>
                <a:lnTo>
                  <a:pt x="6367849" y="8238"/>
                </a:lnTo>
                <a:lnTo>
                  <a:pt x="6367849" y="6866238"/>
                </a:lnTo>
                <a:lnTo>
                  <a:pt x="1532238" y="6866238"/>
                </a:lnTo>
                <a:lnTo>
                  <a:pt x="0" y="0"/>
                </a:lnTo>
                <a:close/>
              </a:path>
            </a:pathLst>
          </a:custGeom>
          <a:solidFill>
            <a:srgbClr val="2249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grpSp>
        <p:nvGrpSpPr>
          <p:cNvPr id="19" name="组合 11"/>
          <p:cNvGrpSpPr/>
          <p:nvPr/>
        </p:nvGrpSpPr>
        <p:grpSpPr bwMode="auto">
          <a:xfrm>
            <a:off x="6675438" y="5126038"/>
            <a:ext cx="5516562" cy="1293812"/>
            <a:chOff x="6675238" y="5164687"/>
            <a:chExt cx="5516762" cy="1293778"/>
          </a:xfrm>
          <a:solidFill>
            <a:srgbClr val="6CAE43"/>
          </a:solidFill>
        </p:grpSpPr>
        <p:sp>
          <p:nvSpPr>
            <p:cNvPr id="20" name="直角三角形 7"/>
            <p:cNvSpPr/>
            <p:nvPr/>
          </p:nvSpPr>
          <p:spPr>
            <a:xfrm rot="5136230" flipH="1" flipV="1">
              <a:off x="6660962" y="5178963"/>
              <a:ext cx="403214" cy="374664"/>
            </a:xfrm>
            <a:custGeom>
              <a:avLst/>
              <a:gdLst>
                <a:gd name="connsiteX0" fmla="*/ 0 w 222367"/>
                <a:gd name="connsiteY0" fmla="*/ 179604 h 179604"/>
                <a:gd name="connsiteX1" fmla="*/ 0 w 222367"/>
                <a:gd name="connsiteY1" fmla="*/ 0 h 179604"/>
                <a:gd name="connsiteX2" fmla="*/ 222367 w 222367"/>
                <a:gd name="connsiteY2" fmla="*/ 179604 h 179604"/>
                <a:gd name="connsiteX3" fmla="*/ 0 w 222367"/>
                <a:gd name="connsiteY3" fmla="*/ 179604 h 179604"/>
                <a:gd name="connsiteX0-1" fmla="*/ 15525 w 237892"/>
                <a:gd name="connsiteY0-2" fmla="*/ 226175 h 226175"/>
                <a:gd name="connsiteX1-3" fmla="*/ 0 w 237892"/>
                <a:gd name="connsiteY1-4" fmla="*/ 0 h 226175"/>
                <a:gd name="connsiteX2-5" fmla="*/ 237892 w 237892"/>
                <a:gd name="connsiteY2-6" fmla="*/ 226175 h 226175"/>
                <a:gd name="connsiteX3-7" fmla="*/ 15525 w 237892"/>
                <a:gd name="connsiteY3-8" fmla="*/ 226175 h 226175"/>
                <a:gd name="connsiteX0-9" fmla="*/ 0 w 255970"/>
                <a:gd name="connsiteY0-10" fmla="*/ 259416 h 259416"/>
                <a:gd name="connsiteX1-11" fmla="*/ 18078 w 255970"/>
                <a:gd name="connsiteY1-12" fmla="*/ 0 h 259416"/>
                <a:gd name="connsiteX2-13" fmla="*/ 255970 w 255970"/>
                <a:gd name="connsiteY2-14" fmla="*/ 226175 h 259416"/>
                <a:gd name="connsiteX3-15" fmla="*/ 0 w 255970"/>
                <a:gd name="connsiteY3-16" fmla="*/ 259416 h 259416"/>
                <a:gd name="connsiteX0-17" fmla="*/ 0 w 255970"/>
                <a:gd name="connsiteY0-18" fmla="*/ 152133 h 152133"/>
                <a:gd name="connsiteX1-19" fmla="*/ 15205 w 255970"/>
                <a:gd name="connsiteY1-20" fmla="*/ 0 h 152133"/>
                <a:gd name="connsiteX2-21" fmla="*/ 255970 w 255970"/>
                <a:gd name="connsiteY2-22" fmla="*/ 118892 h 152133"/>
                <a:gd name="connsiteX3-23" fmla="*/ 0 w 255970"/>
                <a:gd name="connsiteY3-24" fmla="*/ 152133 h 152133"/>
                <a:gd name="connsiteX0-25" fmla="*/ 0 w 255970"/>
                <a:gd name="connsiteY0-26" fmla="*/ 156141 h 156141"/>
                <a:gd name="connsiteX1-27" fmla="*/ 15513 w 255970"/>
                <a:gd name="connsiteY1-28" fmla="*/ 0 h 156141"/>
                <a:gd name="connsiteX2-29" fmla="*/ 255970 w 255970"/>
                <a:gd name="connsiteY2-30" fmla="*/ 122900 h 156141"/>
                <a:gd name="connsiteX3-31" fmla="*/ 0 w 255970"/>
                <a:gd name="connsiteY3-32" fmla="*/ 156141 h 156141"/>
                <a:gd name="connsiteX0-33" fmla="*/ 0 w 255970"/>
                <a:gd name="connsiteY0-34" fmla="*/ 156141 h 156141"/>
                <a:gd name="connsiteX1-35" fmla="*/ 15513 w 255970"/>
                <a:gd name="connsiteY1-36" fmla="*/ 0 h 156141"/>
                <a:gd name="connsiteX2-37" fmla="*/ 255970 w 255970"/>
                <a:gd name="connsiteY2-38" fmla="*/ 122900 h 156141"/>
                <a:gd name="connsiteX3-39" fmla="*/ 0 w 255970"/>
                <a:gd name="connsiteY3-40" fmla="*/ 156141 h 156141"/>
                <a:gd name="connsiteX0-41" fmla="*/ 0 w 170731"/>
                <a:gd name="connsiteY0-42" fmla="*/ 156141 h 156141"/>
                <a:gd name="connsiteX1-43" fmla="*/ 15513 w 170731"/>
                <a:gd name="connsiteY1-44" fmla="*/ 0 h 156141"/>
                <a:gd name="connsiteX2-45" fmla="*/ 170731 w 170731"/>
                <a:gd name="connsiteY2-46" fmla="*/ 130457 h 156141"/>
                <a:gd name="connsiteX3-47" fmla="*/ 0 w 170731"/>
                <a:gd name="connsiteY3-48" fmla="*/ 156141 h 156141"/>
                <a:gd name="connsiteX0-49" fmla="*/ 0 w 170269"/>
                <a:gd name="connsiteY0-50" fmla="*/ 156141 h 156141"/>
                <a:gd name="connsiteX1-51" fmla="*/ 15513 w 170269"/>
                <a:gd name="connsiteY1-52" fmla="*/ 0 h 156141"/>
                <a:gd name="connsiteX2-53" fmla="*/ 170269 w 170269"/>
                <a:gd name="connsiteY2-54" fmla="*/ 136468 h 156141"/>
                <a:gd name="connsiteX3-55" fmla="*/ 0 w 170269"/>
                <a:gd name="connsiteY3-56" fmla="*/ 156141 h 156141"/>
                <a:gd name="connsiteX0-57" fmla="*/ 0 w 170423"/>
                <a:gd name="connsiteY0-58" fmla="*/ 158145 h 158145"/>
                <a:gd name="connsiteX1-59" fmla="*/ 15667 w 170423"/>
                <a:gd name="connsiteY1-60" fmla="*/ 0 h 158145"/>
                <a:gd name="connsiteX2-61" fmla="*/ 170423 w 170423"/>
                <a:gd name="connsiteY2-62" fmla="*/ 136468 h 158145"/>
                <a:gd name="connsiteX3-63" fmla="*/ 0 w 170423"/>
                <a:gd name="connsiteY3-64" fmla="*/ 158145 h 15814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70423" h="158145">
                  <a:moveTo>
                    <a:pt x="0" y="158145"/>
                  </a:moveTo>
                  <a:lnTo>
                    <a:pt x="15667" y="0"/>
                  </a:lnTo>
                  <a:lnTo>
                    <a:pt x="170423" y="136468"/>
                  </a:lnTo>
                  <a:lnTo>
                    <a:pt x="0" y="15814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21" name="任意多边形 20"/>
            <p:cNvSpPr/>
            <p:nvPr/>
          </p:nvSpPr>
          <p:spPr>
            <a:xfrm>
              <a:off x="6680000" y="5520278"/>
              <a:ext cx="5512000" cy="938187"/>
            </a:xfrm>
            <a:custGeom>
              <a:avLst/>
              <a:gdLst>
                <a:gd name="connsiteX0" fmla="*/ 5512354 w 5512354"/>
                <a:gd name="connsiteY0" fmla="*/ 0 h 938485"/>
                <a:gd name="connsiteX1" fmla="*/ 5512354 w 5512354"/>
                <a:gd name="connsiteY1" fmla="*/ 938485 h 938485"/>
                <a:gd name="connsiteX2" fmla="*/ 580622 w 5512354"/>
                <a:gd name="connsiteY2" fmla="*/ 938485 h 938485"/>
                <a:gd name="connsiteX3" fmla="*/ 0 w 5512354"/>
                <a:gd name="connsiteY3" fmla="*/ 17066 h 938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12354" h="938485">
                  <a:moveTo>
                    <a:pt x="5512354" y="0"/>
                  </a:moveTo>
                  <a:lnTo>
                    <a:pt x="5512354" y="938485"/>
                  </a:lnTo>
                  <a:lnTo>
                    <a:pt x="580622" y="938485"/>
                  </a:lnTo>
                  <a:lnTo>
                    <a:pt x="0" y="1706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sp>
        <p:nvSpPr>
          <p:cNvPr id="24" name="文本框 15"/>
          <p:cNvSpPr txBox="1">
            <a:spLocks noChangeArrowheads="1"/>
          </p:cNvSpPr>
          <p:nvPr/>
        </p:nvSpPr>
        <p:spPr bwMode="auto">
          <a:xfrm>
            <a:off x="358140" y="2717483"/>
            <a:ext cx="6302394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4400" b="1" dirty="0" smtClean="0">
                <a:solidFill>
                  <a:srgbClr val="242B33"/>
                </a:solidFill>
                <a:ea typeface="微软雅黑" panose="020B0503020204020204" pitchFamily="34" charset="-122"/>
              </a:rPr>
              <a:t>Small Scale </a:t>
            </a:r>
          </a:p>
          <a:p>
            <a:pPr algn="l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4400" b="1" dirty="0" smtClean="0">
                <a:solidFill>
                  <a:srgbClr val="242B33"/>
                </a:solidFill>
                <a:ea typeface="微软雅黑" panose="020B0503020204020204" pitchFamily="34" charset="-122"/>
              </a:rPr>
              <a:t>Collaborative Trial</a:t>
            </a:r>
          </a:p>
          <a:p>
            <a:pPr algn="l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7200" b="1" dirty="0" err="1" smtClean="0">
                <a:solidFill>
                  <a:srgbClr val="242B33"/>
                </a:solidFill>
                <a:ea typeface="微软雅黑" panose="020B0503020204020204" pitchFamily="34" charset="-122"/>
              </a:rPr>
              <a:t>Ethephon</a:t>
            </a:r>
            <a:endParaRPr lang="zh-CN" altLang="en-US" sz="3600" b="1" dirty="0" smtClean="0">
              <a:solidFill>
                <a:srgbClr val="242B33"/>
              </a:solidFill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3600" b="1" dirty="0" smtClean="0">
                <a:solidFill>
                  <a:srgbClr val="242B33"/>
                </a:solidFill>
                <a:ea typeface="微软雅黑" panose="020B0503020204020204" pitchFamily="34" charset="-122"/>
              </a:rPr>
              <a:t>373</a:t>
            </a:r>
            <a:endParaRPr lang="zh-CN" altLang="en-US" sz="3600" b="1" dirty="0">
              <a:solidFill>
                <a:srgbClr val="242B33"/>
              </a:solidFill>
              <a:ea typeface="微软雅黑" panose="020B0503020204020204" pitchFamily="34" charset="-122"/>
            </a:endParaRPr>
          </a:p>
        </p:txBody>
      </p:sp>
      <p:pic>
        <p:nvPicPr>
          <p:cNvPr id="33" name="图片 24" descr="H:\02 青城白河\190706 东湖PPT\东湖高科logo.png东湖高科logo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1231" y="2573814"/>
            <a:ext cx="2015490" cy="1702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1</a:t>
            </a:fld>
            <a:endParaRPr lang="zh-CN" alt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2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>
            <a:off x="0" y="508000"/>
            <a:ext cx="182563" cy="508000"/>
          </a:xfrm>
          <a:prstGeom prst="rect">
            <a:avLst/>
          </a:prstGeom>
          <a:solidFill>
            <a:srgbClr val="6CA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pic>
        <p:nvPicPr>
          <p:cNvPr id="3" name="图片 2" descr="东湖高科logo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5905" y="561975"/>
            <a:ext cx="1291590" cy="40322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543326" y="538733"/>
            <a:ext cx="109334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chemeClr val="accent5">
                    <a:lumMod val="50000"/>
                  </a:schemeClr>
                </a:solidFill>
              </a:rPr>
              <a:t>3.2 Precision</a:t>
            </a:r>
            <a:endParaRPr lang="zh-CN" altLang="en-US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704630"/>
              </p:ext>
            </p:extLst>
          </p:nvPr>
        </p:nvGraphicFramePr>
        <p:xfrm>
          <a:off x="897285" y="1826971"/>
          <a:ext cx="10579512" cy="4070200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322439">
                  <a:extLst>
                    <a:ext uri="{9D8B030D-6E8A-4147-A177-3AD203B41FA5}">
                      <a16:colId xmlns:a16="http://schemas.microsoft.com/office/drawing/2014/main" xmlns="" val="1777978260"/>
                    </a:ext>
                  </a:extLst>
                </a:gridCol>
                <a:gridCol w="1322439">
                  <a:extLst>
                    <a:ext uri="{9D8B030D-6E8A-4147-A177-3AD203B41FA5}">
                      <a16:colId xmlns:a16="http://schemas.microsoft.com/office/drawing/2014/main" xmlns="" val="747233173"/>
                    </a:ext>
                  </a:extLst>
                </a:gridCol>
                <a:gridCol w="1322439">
                  <a:extLst>
                    <a:ext uri="{9D8B030D-6E8A-4147-A177-3AD203B41FA5}">
                      <a16:colId xmlns:a16="http://schemas.microsoft.com/office/drawing/2014/main" xmlns="" val="3139460436"/>
                    </a:ext>
                  </a:extLst>
                </a:gridCol>
                <a:gridCol w="1322439">
                  <a:extLst>
                    <a:ext uri="{9D8B030D-6E8A-4147-A177-3AD203B41FA5}">
                      <a16:colId xmlns:a16="http://schemas.microsoft.com/office/drawing/2014/main" xmlns="" val="442808025"/>
                    </a:ext>
                  </a:extLst>
                </a:gridCol>
                <a:gridCol w="1322439">
                  <a:extLst>
                    <a:ext uri="{9D8B030D-6E8A-4147-A177-3AD203B41FA5}">
                      <a16:colId xmlns:a16="http://schemas.microsoft.com/office/drawing/2014/main" xmlns="" val="604038819"/>
                    </a:ext>
                  </a:extLst>
                </a:gridCol>
                <a:gridCol w="1322439">
                  <a:extLst>
                    <a:ext uri="{9D8B030D-6E8A-4147-A177-3AD203B41FA5}">
                      <a16:colId xmlns:a16="http://schemas.microsoft.com/office/drawing/2014/main" xmlns="" val="1746713078"/>
                    </a:ext>
                  </a:extLst>
                </a:gridCol>
                <a:gridCol w="1322439">
                  <a:extLst>
                    <a:ext uri="{9D8B030D-6E8A-4147-A177-3AD203B41FA5}">
                      <a16:colId xmlns:a16="http://schemas.microsoft.com/office/drawing/2014/main" xmlns="" val="2757451568"/>
                    </a:ext>
                  </a:extLst>
                </a:gridCol>
                <a:gridCol w="1322439">
                  <a:extLst>
                    <a:ext uri="{9D8B030D-6E8A-4147-A177-3AD203B41FA5}">
                      <a16:colId xmlns:a16="http://schemas.microsoft.com/office/drawing/2014/main" xmlns="" val="1858503993"/>
                    </a:ext>
                  </a:extLst>
                </a:gridCol>
              </a:tblGrid>
              <a:tr h="50308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</a:rPr>
                        <a:t>Sample</a:t>
                      </a: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Content</a:t>
                      </a:r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Mean</a:t>
                      </a:r>
                      <a:r>
                        <a:rPr lang="zh-CN" altLang="en-US" sz="1800" kern="100" dirty="0" smtClean="0">
                          <a:effectLst/>
                        </a:rPr>
                        <a:t> </a:t>
                      </a:r>
                      <a:r>
                        <a:rPr lang="en-US" altLang="zh-CN" sz="1800" kern="100" dirty="0" smtClean="0">
                          <a:effectLst/>
                        </a:rPr>
                        <a:t>content</a:t>
                      </a:r>
                      <a:endParaRPr lang="en-US" sz="18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</a:rPr>
                        <a:t>g/kg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RSD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</a:rPr>
                        <a:t>%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975546078"/>
                  </a:ext>
                </a:extLst>
              </a:tr>
              <a:tr h="50308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00" dirty="0" smtClean="0">
                          <a:effectLst/>
                        </a:rPr>
                        <a:t>g/kg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00" dirty="0" smtClean="0">
                          <a:effectLst/>
                        </a:rPr>
                        <a:t>g/kg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00" dirty="0" smtClean="0">
                          <a:effectLst/>
                        </a:rPr>
                        <a:t>g/kg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00" dirty="0" smtClean="0">
                          <a:effectLst/>
                        </a:rPr>
                        <a:t>g/kg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00" dirty="0" smtClean="0">
                          <a:effectLst/>
                        </a:rPr>
                        <a:t>g/kg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05186993"/>
                  </a:ext>
                </a:extLst>
              </a:tr>
              <a:tr h="10061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TC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931.2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937.4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937.6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940.8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936.6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936.7 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0.47 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8902161"/>
                  </a:ext>
                </a:extLst>
              </a:tr>
              <a:tr h="10061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TK</a:t>
                      </a:r>
                      <a:endParaRPr lang="zh-CN" sz="18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759.0</a:t>
                      </a:r>
                      <a:endParaRPr lang="zh-CN" sz="18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758.6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759.5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760.3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764.4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760.4 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0.45 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96077843"/>
                  </a:ext>
                </a:extLst>
              </a:tr>
              <a:tr h="10061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SL</a:t>
                      </a:r>
                      <a:endParaRPr lang="zh-CN" sz="18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412.7</a:t>
                      </a:r>
                      <a:endParaRPr lang="zh-CN" sz="18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419.1</a:t>
                      </a:r>
                      <a:endParaRPr lang="zh-CN" sz="18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420.1</a:t>
                      </a:r>
                      <a:endParaRPr lang="zh-CN" sz="18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417.4</a:t>
                      </a:r>
                      <a:endParaRPr lang="zh-CN" sz="18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411.2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416.1 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0.94 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0039837"/>
                  </a:ext>
                </a:extLst>
              </a:tr>
            </a:tbl>
          </a:graphicData>
        </a:graphic>
      </p:graphicFrame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10</a:t>
            </a:fld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206240" y="1322232"/>
            <a:ext cx="4120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Precision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test</a:t>
            </a:r>
            <a:r>
              <a:rPr lang="zh-CN" altLang="en-US" dirty="0" smtClean="0"/>
              <a:t> </a:t>
            </a:r>
            <a:r>
              <a:rPr lang="en-US" altLang="zh-CN" dirty="0" smtClean="0"/>
              <a:t>results </a:t>
            </a:r>
            <a:r>
              <a:rPr lang="en-US" altLang="zh-CN" dirty="0" smtClean="0"/>
              <a:t>for different samples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903579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>
            <a:off x="0" y="508000"/>
            <a:ext cx="182563" cy="508000"/>
          </a:xfrm>
          <a:prstGeom prst="rect">
            <a:avLst/>
          </a:prstGeom>
          <a:solidFill>
            <a:srgbClr val="6CA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pic>
        <p:nvPicPr>
          <p:cNvPr id="3" name="图片 2" descr="东湖高科logo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5905" y="561975"/>
            <a:ext cx="1291590" cy="40322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624254" y="594660"/>
            <a:ext cx="109334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chemeClr val="accent5">
                    <a:lumMod val="50000"/>
                  </a:schemeClr>
                </a:solidFill>
              </a:rPr>
              <a:t>3.3 Accuracy</a:t>
            </a:r>
            <a:endParaRPr lang="zh-CN" altLang="en-US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699064"/>
              </p:ext>
            </p:extLst>
          </p:nvPr>
        </p:nvGraphicFramePr>
        <p:xfrm>
          <a:off x="757084" y="1756632"/>
          <a:ext cx="10382862" cy="3906740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730477">
                  <a:extLst>
                    <a:ext uri="{9D8B030D-6E8A-4147-A177-3AD203B41FA5}">
                      <a16:colId xmlns:a16="http://schemas.microsoft.com/office/drawing/2014/main" xmlns="" val="225348681"/>
                    </a:ext>
                  </a:extLst>
                </a:gridCol>
                <a:gridCol w="1730477">
                  <a:extLst>
                    <a:ext uri="{9D8B030D-6E8A-4147-A177-3AD203B41FA5}">
                      <a16:colId xmlns:a16="http://schemas.microsoft.com/office/drawing/2014/main" xmlns="" val="2172256664"/>
                    </a:ext>
                  </a:extLst>
                </a:gridCol>
                <a:gridCol w="1730477">
                  <a:extLst>
                    <a:ext uri="{9D8B030D-6E8A-4147-A177-3AD203B41FA5}">
                      <a16:colId xmlns:a16="http://schemas.microsoft.com/office/drawing/2014/main" xmlns="" val="1609087842"/>
                    </a:ext>
                  </a:extLst>
                </a:gridCol>
                <a:gridCol w="1730477">
                  <a:extLst>
                    <a:ext uri="{9D8B030D-6E8A-4147-A177-3AD203B41FA5}">
                      <a16:colId xmlns:a16="http://schemas.microsoft.com/office/drawing/2014/main" xmlns="" val="1686462682"/>
                    </a:ext>
                  </a:extLst>
                </a:gridCol>
                <a:gridCol w="1730477">
                  <a:extLst>
                    <a:ext uri="{9D8B030D-6E8A-4147-A177-3AD203B41FA5}">
                      <a16:colId xmlns:a16="http://schemas.microsoft.com/office/drawing/2014/main" xmlns="" val="1349840593"/>
                    </a:ext>
                  </a:extLst>
                </a:gridCol>
                <a:gridCol w="1730477">
                  <a:extLst>
                    <a:ext uri="{9D8B030D-6E8A-4147-A177-3AD203B41FA5}">
                      <a16:colId xmlns:a16="http://schemas.microsoft.com/office/drawing/2014/main" xmlns="" val="1487555411"/>
                    </a:ext>
                  </a:extLst>
                </a:gridCol>
              </a:tblGrid>
              <a:tr h="47972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</a:rPr>
                        <a:t>Sample</a:t>
                      </a: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Recovery</a:t>
                      </a:r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Mean</a:t>
                      </a:r>
                      <a:r>
                        <a:rPr lang="zh-CN" altLang="en-US" sz="1800" kern="100" dirty="0" smtClean="0">
                          <a:effectLst/>
                        </a:rPr>
                        <a:t> </a:t>
                      </a:r>
                      <a:r>
                        <a:rPr lang="en-US" altLang="zh-CN" sz="1800" kern="100" dirty="0" smtClean="0">
                          <a:effectLst/>
                        </a:rPr>
                        <a:t>recovery</a:t>
                      </a:r>
                      <a:endParaRPr lang="en-US" sz="18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</a:rPr>
                        <a:t>%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13752806"/>
                  </a:ext>
                </a:extLst>
              </a:tr>
              <a:tr h="47972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</a:rPr>
                        <a:t>%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</a:rPr>
                        <a:t>%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</a:rPr>
                        <a:t>%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</a:rPr>
                        <a:t>%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66780175"/>
                  </a:ext>
                </a:extLst>
              </a:tr>
              <a:tr h="9594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TC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98.85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100.10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99.60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99.05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99.40 </a:t>
                      </a:r>
                      <a:endParaRPr lang="zh-CN" sz="18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90781606"/>
                  </a:ext>
                </a:extLst>
              </a:tr>
              <a:tr h="9594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TK</a:t>
                      </a:r>
                      <a:endParaRPr lang="zh-CN" sz="18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99.90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99.25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99.00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99.05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99.30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54367096"/>
                  </a:ext>
                </a:extLst>
              </a:tr>
              <a:tr h="9594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SL</a:t>
                      </a:r>
                      <a:endParaRPr lang="zh-CN" sz="18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100.75</a:t>
                      </a:r>
                      <a:endParaRPr lang="zh-CN" sz="18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99.20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99.25</a:t>
                      </a:r>
                      <a:endParaRPr lang="zh-CN" sz="18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99.45</a:t>
                      </a:r>
                      <a:endParaRPr lang="zh-CN" sz="18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99.66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73196047"/>
                  </a:ext>
                </a:extLst>
              </a:tr>
            </a:tbl>
          </a:graphicData>
        </a:graphic>
      </p:graphicFrame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11</a:t>
            </a:fld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4206240" y="1322232"/>
            <a:ext cx="4134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Accuracy</a:t>
            </a:r>
            <a:r>
              <a:rPr lang="zh-CN" altLang="en-US" dirty="0" smtClean="0"/>
              <a:t> </a:t>
            </a:r>
            <a:r>
              <a:rPr lang="en-US" altLang="zh-CN" dirty="0" smtClean="0"/>
              <a:t>test</a:t>
            </a:r>
            <a:r>
              <a:rPr lang="zh-CN" altLang="en-US" dirty="0" smtClean="0"/>
              <a:t> </a:t>
            </a:r>
            <a:r>
              <a:rPr lang="en-US" altLang="zh-CN" dirty="0" smtClean="0"/>
              <a:t>results </a:t>
            </a:r>
            <a:r>
              <a:rPr lang="en-US" altLang="zh-CN" dirty="0" smtClean="0"/>
              <a:t>for different samples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066316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>
            <a:off x="0" y="508000"/>
            <a:ext cx="182563" cy="508000"/>
          </a:xfrm>
          <a:prstGeom prst="rect">
            <a:avLst/>
          </a:prstGeom>
          <a:solidFill>
            <a:srgbClr val="6CA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68" name="文本框 4"/>
          <p:cNvSpPr txBox="1">
            <a:spLocks noChangeArrowheads="1"/>
          </p:cNvSpPr>
          <p:nvPr/>
        </p:nvSpPr>
        <p:spPr bwMode="auto">
          <a:xfrm>
            <a:off x="295275" y="484505"/>
            <a:ext cx="972121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3200" b="1" spc="300" dirty="0" smtClean="0">
                <a:solidFill>
                  <a:srgbClr val="1A2A58"/>
                </a:solidFill>
                <a:uFillTx/>
                <a:latin typeface="+mn-lt"/>
                <a:ea typeface="微软雅黑" panose="020B0503020204020204" pitchFamily="34" charset="-122"/>
              </a:rPr>
              <a:t>4. </a:t>
            </a:r>
            <a:r>
              <a:rPr lang="en-US" altLang="zh-CN" sz="3200" b="1" dirty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</a:rPr>
              <a:t>Small scale trial results</a:t>
            </a:r>
            <a:endParaRPr lang="zh-CN" altLang="en-US" sz="3200" b="1" dirty="0">
              <a:solidFill>
                <a:schemeClr val="accent5">
                  <a:lumMod val="50000"/>
                </a:schemeClr>
              </a:solidFill>
              <a:latin typeface="+mn-lt"/>
              <a:ea typeface="+mn-ea"/>
            </a:endParaRPr>
          </a:p>
        </p:txBody>
      </p:sp>
      <p:pic>
        <p:nvPicPr>
          <p:cNvPr id="3" name="图片 2" descr="东湖高科logo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5905" y="561975"/>
            <a:ext cx="1291590" cy="40322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95275" y="1063625"/>
            <a:ext cx="11164283" cy="178510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altLang="zh-CN" sz="2800" b="1" dirty="0" smtClean="0">
                <a:solidFill>
                  <a:schemeClr val="accent5">
                    <a:lumMod val="50000"/>
                  </a:schemeClr>
                </a:solidFill>
              </a:rPr>
              <a:t>4.1 Participants</a:t>
            </a:r>
          </a:p>
          <a:p>
            <a:endParaRPr lang="en-GB" altLang="zh-CN" sz="32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en-US" altLang="zh-CN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en-GB" altLang="zh-CN" sz="2800" b="1" i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altLang="zh-CN" sz="28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301640"/>
              </p:ext>
            </p:extLst>
          </p:nvPr>
        </p:nvGraphicFramePr>
        <p:xfrm>
          <a:off x="1661652" y="2005780"/>
          <a:ext cx="8563802" cy="3510211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3751086">
                  <a:extLst>
                    <a:ext uri="{9D8B030D-6E8A-4147-A177-3AD203B41FA5}">
                      <a16:colId xmlns:a16="http://schemas.microsoft.com/office/drawing/2014/main" xmlns="" val="2428500254"/>
                    </a:ext>
                  </a:extLst>
                </a:gridCol>
                <a:gridCol w="4812716">
                  <a:extLst>
                    <a:ext uri="{9D8B030D-6E8A-4147-A177-3AD203B41FA5}">
                      <a16:colId xmlns:a16="http://schemas.microsoft.com/office/drawing/2014/main" xmlns="" val="159300725"/>
                    </a:ext>
                  </a:extLst>
                </a:gridCol>
              </a:tblGrid>
              <a:tr h="7605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NAME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ORGANIZATION</a:t>
                      </a:r>
                      <a:endParaRPr lang="zh-CN" sz="20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73080524"/>
                  </a:ext>
                </a:extLst>
              </a:tr>
              <a:tr h="9879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 err="1">
                          <a:effectLst/>
                        </a:rPr>
                        <a:t>Xiangdong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smtClean="0">
                          <a:effectLst/>
                        </a:rPr>
                        <a:t>SHAO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BioGuide Technologies Co., Ltd.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52256230"/>
                  </a:ext>
                </a:extLst>
              </a:tr>
              <a:tr h="10011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 err="1">
                          <a:effectLst/>
                        </a:rPr>
                        <a:t>Chunqing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smtClean="0">
                          <a:effectLst/>
                        </a:rPr>
                        <a:t>HOU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</a:rPr>
                        <a:t>SYRICI (Shenyang Research Institute</a:t>
                      </a:r>
                      <a:r>
                        <a:rPr lang="en-US" sz="2000" kern="100" baseline="0" dirty="0" smtClean="0">
                          <a:effectLst/>
                        </a:rPr>
                        <a:t> of Chemical Industry)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07648771"/>
                  </a:ext>
                </a:extLst>
              </a:tr>
              <a:tr h="7605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 err="1">
                          <a:effectLst/>
                        </a:rPr>
                        <a:t>Xiaoying</a:t>
                      </a:r>
                      <a:r>
                        <a:rPr lang="en-US" sz="2000" kern="100" dirty="0">
                          <a:effectLst/>
                        </a:rPr>
                        <a:t> </a:t>
                      </a:r>
                      <a:r>
                        <a:rPr lang="en-US" sz="2000" kern="100" dirty="0" smtClean="0">
                          <a:effectLst/>
                        </a:rPr>
                        <a:t>JI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</a:rPr>
                        <a:t>Eastlake Hi-Tech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80088002"/>
                  </a:ext>
                </a:extLst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3154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>
            <a:off x="0" y="508000"/>
            <a:ext cx="182563" cy="508000"/>
          </a:xfrm>
          <a:prstGeom prst="rect">
            <a:avLst/>
          </a:prstGeom>
          <a:solidFill>
            <a:srgbClr val="6CA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pic>
        <p:nvPicPr>
          <p:cNvPr id="3" name="图片 2" descr="东湖高科logo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5905" y="561975"/>
            <a:ext cx="1291590" cy="40322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88620" y="490171"/>
            <a:ext cx="10900703" cy="10156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altLang="zh-CN" sz="3200" b="1" dirty="0" smtClean="0">
                <a:solidFill>
                  <a:schemeClr val="accent5">
                    <a:lumMod val="50000"/>
                  </a:schemeClr>
                </a:solidFill>
              </a:rPr>
              <a:t>4.2 Sample Information</a:t>
            </a:r>
            <a:endParaRPr lang="en-GB" altLang="zh-CN" sz="2800" b="1" i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altLang="zh-CN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567220"/>
              </p:ext>
            </p:extLst>
          </p:nvPr>
        </p:nvGraphicFramePr>
        <p:xfrm>
          <a:off x="1242077" y="1752018"/>
          <a:ext cx="9389808" cy="381606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347452">
                  <a:extLst>
                    <a:ext uri="{9D8B030D-6E8A-4147-A177-3AD203B41FA5}">
                      <a16:colId xmlns:a16="http://schemas.microsoft.com/office/drawing/2014/main" xmlns="" val="865346289"/>
                    </a:ext>
                  </a:extLst>
                </a:gridCol>
                <a:gridCol w="1993586">
                  <a:extLst>
                    <a:ext uri="{9D8B030D-6E8A-4147-A177-3AD203B41FA5}">
                      <a16:colId xmlns:a16="http://schemas.microsoft.com/office/drawing/2014/main" xmlns="" val="2151330696"/>
                    </a:ext>
                  </a:extLst>
                </a:gridCol>
                <a:gridCol w="2347547">
                  <a:extLst>
                    <a:ext uri="{9D8B030D-6E8A-4147-A177-3AD203B41FA5}">
                      <a16:colId xmlns:a16="http://schemas.microsoft.com/office/drawing/2014/main" xmlns="" val="2113900346"/>
                    </a:ext>
                  </a:extLst>
                </a:gridCol>
                <a:gridCol w="2701223">
                  <a:extLst>
                    <a:ext uri="{9D8B030D-6E8A-4147-A177-3AD203B41FA5}">
                      <a16:colId xmlns:a16="http://schemas.microsoft.com/office/drawing/2014/main" xmlns="" val="1866522477"/>
                    </a:ext>
                  </a:extLst>
                </a:gridCol>
              </a:tblGrid>
              <a:tr h="6746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Sample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Quantity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Batch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Declared Content of AI</a:t>
                      </a:r>
                      <a:endParaRPr lang="zh-CN" sz="20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00731222"/>
                  </a:ext>
                </a:extLst>
              </a:tr>
              <a:tr h="5235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 err="1">
                          <a:effectLst/>
                        </a:rPr>
                        <a:t>ethephon</a:t>
                      </a:r>
                      <a:r>
                        <a:rPr lang="en-US" sz="2000" kern="100" dirty="0">
                          <a:effectLst/>
                        </a:rPr>
                        <a:t>  TC1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50 g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E202011011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Min. 93%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14452985"/>
                  </a:ext>
                </a:extLst>
              </a:tr>
              <a:tr h="5235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 err="1">
                          <a:effectLst/>
                        </a:rPr>
                        <a:t>ethephon</a:t>
                      </a:r>
                      <a:r>
                        <a:rPr lang="en-US" sz="2000" kern="100" dirty="0">
                          <a:effectLst/>
                        </a:rPr>
                        <a:t>  TC2</a:t>
                      </a:r>
                      <a:endParaRPr lang="zh-CN" sz="20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50 g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E202010030</a:t>
                      </a:r>
                      <a:endParaRPr lang="zh-CN" sz="20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Min. 93%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21488064"/>
                  </a:ext>
                </a:extLst>
              </a:tr>
              <a:tr h="5235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 err="1">
                          <a:effectLst/>
                        </a:rPr>
                        <a:t>ethephon</a:t>
                      </a:r>
                      <a:r>
                        <a:rPr lang="en-US" sz="2000" kern="100" dirty="0">
                          <a:effectLst/>
                        </a:rPr>
                        <a:t>  TK1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50 mL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F202011011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75%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78800317"/>
                  </a:ext>
                </a:extLst>
              </a:tr>
              <a:tr h="5235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 err="1">
                          <a:effectLst/>
                        </a:rPr>
                        <a:t>ethephon</a:t>
                      </a:r>
                      <a:r>
                        <a:rPr lang="en-US" sz="2000" kern="100" dirty="0">
                          <a:effectLst/>
                        </a:rPr>
                        <a:t>  TK2</a:t>
                      </a:r>
                      <a:endParaRPr lang="zh-CN" sz="20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50 mL</a:t>
                      </a:r>
                      <a:endParaRPr lang="zh-CN" sz="20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F202010030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75%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75520133"/>
                  </a:ext>
                </a:extLst>
              </a:tr>
              <a:tr h="5235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 err="1">
                          <a:effectLst/>
                        </a:rPr>
                        <a:t>ethephon</a:t>
                      </a:r>
                      <a:r>
                        <a:rPr lang="en-US" sz="2000" kern="100" dirty="0">
                          <a:effectLst/>
                        </a:rPr>
                        <a:t>  </a:t>
                      </a:r>
                      <a:r>
                        <a:rPr lang="en-US" sz="2000" kern="100" dirty="0" smtClean="0">
                          <a:effectLst/>
                        </a:rPr>
                        <a:t>SL1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50 mL</a:t>
                      </a:r>
                      <a:endParaRPr lang="zh-CN" sz="20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2020110111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40%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48455485"/>
                  </a:ext>
                </a:extLst>
              </a:tr>
              <a:tr h="5235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 err="1">
                          <a:effectLst/>
                        </a:rPr>
                        <a:t>ethephon</a:t>
                      </a:r>
                      <a:r>
                        <a:rPr lang="en-US" sz="2000" kern="100" dirty="0">
                          <a:effectLst/>
                        </a:rPr>
                        <a:t>  </a:t>
                      </a:r>
                      <a:r>
                        <a:rPr lang="en-US" sz="2000" kern="100" dirty="0" smtClean="0">
                          <a:effectLst/>
                        </a:rPr>
                        <a:t>SL2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50 mL</a:t>
                      </a:r>
                      <a:endParaRPr lang="zh-CN" sz="20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2020100130</a:t>
                      </a:r>
                      <a:endParaRPr lang="zh-CN" sz="20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40%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62375401"/>
                  </a:ext>
                </a:extLst>
              </a:tr>
            </a:tbl>
          </a:graphicData>
        </a:graphic>
      </p:graphicFrame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05688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>
            <a:off x="0" y="508000"/>
            <a:ext cx="182563" cy="508000"/>
          </a:xfrm>
          <a:prstGeom prst="rect">
            <a:avLst/>
          </a:prstGeom>
          <a:solidFill>
            <a:srgbClr val="6CA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pic>
        <p:nvPicPr>
          <p:cNvPr id="3" name="图片 2" descr="东湖高科logo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5905" y="561975"/>
            <a:ext cx="1291590" cy="40322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88619" y="512454"/>
            <a:ext cx="11164283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altLang="zh-CN" sz="3200" b="1" dirty="0" smtClean="0">
                <a:solidFill>
                  <a:schemeClr val="accent5">
                    <a:lumMod val="50000"/>
                  </a:schemeClr>
                </a:solidFill>
              </a:rPr>
              <a:t>4.3 Results – TC1</a:t>
            </a:r>
            <a:endParaRPr lang="en-GB" altLang="zh-CN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098661"/>
              </p:ext>
            </p:extLst>
          </p:nvPr>
        </p:nvGraphicFramePr>
        <p:xfrm>
          <a:off x="1149394" y="2068959"/>
          <a:ext cx="9656809" cy="41235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05104">
                  <a:extLst>
                    <a:ext uri="{9D8B030D-6E8A-4147-A177-3AD203B41FA5}">
                      <a16:colId xmlns:a16="http://schemas.microsoft.com/office/drawing/2014/main" xmlns="" val="4056859864"/>
                    </a:ext>
                  </a:extLst>
                </a:gridCol>
                <a:gridCol w="1352424">
                  <a:extLst>
                    <a:ext uri="{9D8B030D-6E8A-4147-A177-3AD203B41FA5}">
                      <a16:colId xmlns:a16="http://schemas.microsoft.com/office/drawing/2014/main" xmlns="" val="3592771050"/>
                    </a:ext>
                  </a:extLst>
                </a:gridCol>
                <a:gridCol w="942639">
                  <a:extLst>
                    <a:ext uri="{9D8B030D-6E8A-4147-A177-3AD203B41FA5}">
                      <a16:colId xmlns:a16="http://schemas.microsoft.com/office/drawing/2014/main" xmlns="" val="1956598099"/>
                    </a:ext>
                  </a:extLst>
                </a:gridCol>
                <a:gridCol w="942639">
                  <a:extLst>
                    <a:ext uri="{9D8B030D-6E8A-4147-A177-3AD203B41FA5}">
                      <a16:colId xmlns:a16="http://schemas.microsoft.com/office/drawing/2014/main" xmlns="" val="3603279978"/>
                    </a:ext>
                  </a:extLst>
                </a:gridCol>
                <a:gridCol w="942639">
                  <a:extLst>
                    <a:ext uri="{9D8B030D-6E8A-4147-A177-3AD203B41FA5}">
                      <a16:colId xmlns:a16="http://schemas.microsoft.com/office/drawing/2014/main" xmlns="" val="2541496617"/>
                    </a:ext>
                  </a:extLst>
                </a:gridCol>
                <a:gridCol w="1135094">
                  <a:extLst>
                    <a:ext uri="{9D8B030D-6E8A-4147-A177-3AD203B41FA5}">
                      <a16:colId xmlns:a16="http://schemas.microsoft.com/office/drawing/2014/main" xmlns="" val="2836202260"/>
                    </a:ext>
                  </a:extLst>
                </a:gridCol>
                <a:gridCol w="1417885">
                  <a:extLst>
                    <a:ext uri="{9D8B030D-6E8A-4147-A177-3AD203B41FA5}">
                      <a16:colId xmlns:a16="http://schemas.microsoft.com/office/drawing/2014/main" xmlns="" val="36193057"/>
                    </a:ext>
                  </a:extLst>
                </a:gridCol>
                <a:gridCol w="1318385">
                  <a:extLst>
                    <a:ext uri="{9D8B030D-6E8A-4147-A177-3AD203B41FA5}">
                      <a16:colId xmlns:a16="http://schemas.microsoft.com/office/drawing/2014/main" xmlns="" val="1093075792"/>
                    </a:ext>
                  </a:extLst>
                </a:gridCol>
              </a:tblGrid>
              <a:tr h="64430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Lab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</a:rPr>
                        <a:t>Day1</a:t>
                      </a:r>
                      <a:r>
                        <a:rPr lang="en-US" altLang="zh-CN" sz="2000" kern="0" dirty="0" smtClean="0">
                          <a:effectLst/>
                        </a:rPr>
                        <a:t>(</a:t>
                      </a:r>
                      <a:r>
                        <a:rPr lang="en-US" sz="2000" kern="0" dirty="0" smtClean="0">
                          <a:effectLst/>
                        </a:rPr>
                        <a:t>%</a:t>
                      </a:r>
                      <a:r>
                        <a:rPr lang="en-US" altLang="zh-CN" sz="2000" kern="0" dirty="0" smtClean="0">
                          <a:effectLst/>
                        </a:rPr>
                        <a:t>)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</a:rPr>
                        <a:t>Day2</a:t>
                      </a:r>
                      <a:r>
                        <a:rPr lang="en-US" altLang="zh-CN" sz="2000" kern="0" dirty="0" smtClean="0">
                          <a:effectLst/>
                        </a:rPr>
                        <a:t>(</a:t>
                      </a:r>
                      <a:r>
                        <a:rPr lang="en-US" sz="2000" kern="0" dirty="0" smtClean="0">
                          <a:effectLst/>
                        </a:rPr>
                        <a:t>%</a:t>
                      </a:r>
                      <a:r>
                        <a:rPr lang="en-US" altLang="zh-CN" sz="2000" kern="0" dirty="0" smtClean="0">
                          <a:effectLst/>
                        </a:rPr>
                        <a:t>)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0" dirty="0">
                          <a:effectLst/>
                        </a:rPr>
                        <a:t>Average </a:t>
                      </a:r>
                      <a:r>
                        <a:rPr lang="en-US" sz="2000" kern="0" dirty="0" smtClean="0">
                          <a:effectLst/>
                        </a:rPr>
                        <a:t>Yi</a:t>
                      </a:r>
                      <a:r>
                        <a:rPr lang="en-US" altLang="zh-CN" sz="2000" kern="0" dirty="0" smtClean="0">
                          <a:effectLst/>
                        </a:rPr>
                        <a:t>(%)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0" dirty="0">
                          <a:effectLst/>
                        </a:rPr>
                        <a:t>Standard Deviation </a:t>
                      </a:r>
                      <a:r>
                        <a:rPr lang="en-US" sz="2000" kern="0" dirty="0" smtClean="0">
                          <a:effectLst/>
                        </a:rPr>
                        <a:t>Si</a:t>
                      </a:r>
                      <a:r>
                        <a:rPr lang="en-US" altLang="zh-CN" sz="2000" kern="0" dirty="0" smtClean="0">
                          <a:effectLst/>
                        </a:rPr>
                        <a:t>(%)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</a:rPr>
                        <a:t>RSD(%)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90012619"/>
                  </a:ext>
                </a:extLst>
              </a:tr>
              <a:tr h="64430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1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2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1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2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98623804"/>
                  </a:ext>
                </a:extLst>
              </a:tr>
              <a:tr h="944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</a:rPr>
                        <a:t>Lab1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93.32 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93.38 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93.25 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93.20 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93.29 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0.0791 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0.08</a:t>
                      </a:r>
                      <a:endParaRPr lang="en-US" altLang="zh-CN" sz="2000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445319355"/>
                  </a:ext>
                </a:extLst>
              </a:tr>
              <a:tr h="944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2000" kern="0" dirty="0" smtClean="0">
                          <a:effectLst/>
                        </a:rPr>
                        <a:t>Lab2</a:t>
                      </a:r>
                      <a:endParaRPr lang="zh-CN" alt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94.22 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94.02 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93.88 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93.94 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94.01 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0.1499 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0.16</a:t>
                      </a:r>
                      <a:endParaRPr lang="en-US" altLang="zh-CN" sz="2000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747718615"/>
                  </a:ext>
                </a:extLst>
              </a:tr>
              <a:tr h="944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2000" kern="0" dirty="0" smtClean="0">
                          <a:effectLst/>
                        </a:rPr>
                        <a:t>Lab3</a:t>
                      </a:r>
                      <a:endParaRPr lang="zh-CN" alt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94.02 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94.54 </a:t>
                      </a:r>
                      <a:endParaRPr lang="zh-CN" sz="20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93.86 </a:t>
                      </a:r>
                      <a:endParaRPr lang="zh-CN" sz="20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94.31 </a:t>
                      </a:r>
                      <a:endParaRPr lang="zh-CN" sz="20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94.18 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0.3016 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0.32</a:t>
                      </a:r>
                      <a:endParaRPr lang="en-US" altLang="zh-CN" sz="2000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47644458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50210" y="1391850"/>
            <a:ext cx="678307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Table 1. Results of the analysis of AI content in the TC1</a:t>
            </a:r>
            <a:endParaRPr kumimoji="0" lang="en-US" altLang="zh-CN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22020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>
            <a:off x="0" y="508000"/>
            <a:ext cx="182563" cy="508000"/>
          </a:xfrm>
          <a:prstGeom prst="rect">
            <a:avLst/>
          </a:prstGeom>
          <a:solidFill>
            <a:srgbClr val="6CA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68" name="文本框 4"/>
          <p:cNvSpPr txBox="1">
            <a:spLocks noChangeArrowheads="1"/>
          </p:cNvSpPr>
          <p:nvPr/>
        </p:nvSpPr>
        <p:spPr bwMode="auto">
          <a:xfrm>
            <a:off x="295275" y="484505"/>
            <a:ext cx="972121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GB" altLang="zh-CN" sz="3200" b="1" dirty="0" smtClean="0">
                <a:solidFill>
                  <a:schemeClr val="accent5">
                    <a:lumMod val="50000"/>
                  </a:schemeClr>
                </a:solidFill>
              </a:rPr>
              <a:t>Results </a:t>
            </a:r>
            <a:r>
              <a:rPr lang="en-GB" altLang="zh-CN" sz="3200" b="1" dirty="0">
                <a:solidFill>
                  <a:schemeClr val="accent5">
                    <a:lumMod val="50000"/>
                  </a:schemeClr>
                </a:solidFill>
              </a:rPr>
              <a:t>– TC2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zh-CN" altLang="en-US" sz="3200" b="1" spc="300" dirty="0">
              <a:solidFill>
                <a:schemeClr val="accent5">
                  <a:lumMod val="50000"/>
                </a:schemeClr>
              </a:solidFill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 descr="东湖高科logo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5905" y="561975"/>
            <a:ext cx="1291590" cy="40322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88620" y="1063625"/>
            <a:ext cx="11164283" cy="129266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en-GB" altLang="zh-CN" sz="3200" dirty="0" smtClean="0"/>
          </a:p>
          <a:p>
            <a:pPr lvl="0"/>
            <a:r>
              <a:rPr lang="en-US" altLang="zh-CN" i="1" dirty="0" smtClean="0"/>
              <a:t> </a:t>
            </a:r>
            <a:endParaRPr lang="en-GB" altLang="zh-CN" sz="2800" i="1" dirty="0"/>
          </a:p>
          <a:p>
            <a:endParaRPr lang="en-GB" altLang="zh-CN" sz="2800" i="1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634014"/>
              </p:ext>
            </p:extLst>
          </p:nvPr>
        </p:nvGraphicFramePr>
        <p:xfrm>
          <a:off x="1149394" y="2297559"/>
          <a:ext cx="9656809" cy="41235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05104">
                  <a:extLst>
                    <a:ext uri="{9D8B030D-6E8A-4147-A177-3AD203B41FA5}">
                      <a16:colId xmlns:a16="http://schemas.microsoft.com/office/drawing/2014/main" xmlns="" val="4056859864"/>
                    </a:ext>
                  </a:extLst>
                </a:gridCol>
                <a:gridCol w="1352424">
                  <a:extLst>
                    <a:ext uri="{9D8B030D-6E8A-4147-A177-3AD203B41FA5}">
                      <a16:colId xmlns:a16="http://schemas.microsoft.com/office/drawing/2014/main" xmlns="" val="3592771050"/>
                    </a:ext>
                  </a:extLst>
                </a:gridCol>
                <a:gridCol w="942639">
                  <a:extLst>
                    <a:ext uri="{9D8B030D-6E8A-4147-A177-3AD203B41FA5}">
                      <a16:colId xmlns:a16="http://schemas.microsoft.com/office/drawing/2014/main" xmlns="" val="1956598099"/>
                    </a:ext>
                  </a:extLst>
                </a:gridCol>
                <a:gridCol w="942639">
                  <a:extLst>
                    <a:ext uri="{9D8B030D-6E8A-4147-A177-3AD203B41FA5}">
                      <a16:colId xmlns:a16="http://schemas.microsoft.com/office/drawing/2014/main" xmlns="" val="3603279978"/>
                    </a:ext>
                  </a:extLst>
                </a:gridCol>
                <a:gridCol w="942639">
                  <a:extLst>
                    <a:ext uri="{9D8B030D-6E8A-4147-A177-3AD203B41FA5}">
                      <a16:colId xmlns:a16="http://schemas.microsoft.com/office/drawing/2014/main" xmlns="" val="2541496617"/>
                    </a:ext>
                  </a:extLst>
                </a:gridCol>
                <a:gridCol w="1135094">
                  <a:extLst>
                    <a:ext uri="{9D8B030D-6E8A-4147-A177-3AD203B41FA5}">
                      <a16:colId xmlns:a16="http://schemas.microsoft.com/office/drawing/2014/main" xmlns="" val="2836202260"/>
                    </a:ext>
                  </a:extLst>
                </a:gridCol>
                <a:gridCol w="1417885">
                  <a:extLst>
                    <a:ext uri="{9D8B030D-6E8A-4147-A177-3AD203B41FA5}">
                      <a16:colId xmlns:a16="http://schemas.microsoft.com/office/drawing/2014/main" xmlns="" val="36193057"/>
                    </a:ext>
                  </a:extLst>
                </a:gridCol>
                <a:gridCol w="1318385">
                  <a:extLst>
                    <a:ext uri="{9D8B030D-6E8A-4147-A177-3AD203B41FA5}">
                      <a16:colId xmlns:a16="http://schemas.microsoft.com/office/drawing/2014/main" xmlns="" val="1093075792"/>
                    </a:ext>
                  </a:extLst>
                </a:gridCol>
              </a:tblGrid>
              <a:tr h="64430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Lab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</a:rPr>
                        <a:t>Day1</a:t>
                      </a:r>
                      <a:r>
                        <a:rPr lang="en-US" altLang="zh-CN" sz="2000" kern="0" dirty="0" smtClean="0">
                          <a:effectLst/>
                        </a:rPr>
                        <a:t>(</a:t>
                      </a:r>
                      <a:r>
                        <a:rPr lang="en-US" sz="2000" kern="0" dirty="0" smtClean="0">
                          <a:effectLst/>
                        </a:rPr>
                        <a:t>%</a:t>
                      </a:r>
                      <a:r>
                        <a:rPr lang="en-US" altLang="zh-CN" sz="2000" kern="0" dirty="0" smtClean="0">
                          <a:effectLst/>
                        </a:rPr>
                        <a:t>)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</a:rPr>
                        <a:t>Day2</a:t>
                      </a:r>
                      <a:r>
                        <a:rPr lang="en-US" altLang="zh-CN" sz="2000" kern="0" dirty="0" smtClean="0">
                          <a:effectLst/>
                        </a:rPr>
                        <a:t>(</a:t>
                      </a:r>
                      <a:r>
                        <a:rPr lang="en-US" sz="2000" kern="0" dirty="0" smtClean="0">
                          <a:effectLst/>
                        </a:rPr>
                        <a:t>%</a:t>
                      </a:r>
                      <a:r>
                        <a:rPr lang="en-US" altLang="zh-CN" sz="2000" kern="0" dirty="0" smtClean="0">
                          <a:effectLst/>
                        </a:rPr>
                        <a:t>)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0" dirty="0">
                          <a:effectLst/>
                        </a:rPr>
                        <a:t>Average </a:t>
                      </a:r>
                      <a:r>
                        <a:rPr lang="en-US" sz="2000" kern="0" dirty="0" smtClean="0">
                          <a:effectLst/>
                        </a:rPr>
                        <a:t>Yi</a:t>
                      </a:r>
                      <a:r>
                        <a:rPr lang="en-US" altLang="zh-CN" sz="2000" kern="0" dirty="0" smtClean="0">
                          <a:effectLst/>
                        </a:rPr>
                        <a:t>(%)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0" dirty="0">
                          <a:effectLst/>
                        </a:rPr>
                        <a:t>Standard Deviation </a:t>
                      </a:r>
                      <a:r>
                        <a:rPr lang="en-US" sz="2000" kern="0" dirty="0" smtClean="0">
                          <a:effectLst/>
                        </a:rPr>
                        <a:t>Si</a:t>
                      </a:r>
                      <a:r>
                        <a:rPr lang="en-US" altLang="zh-CN" sz="2000" kern="0" dirty="0" smtClean="0">
                          <a:effectLst/>
                        </a:rPr>
                        <a:t>(%)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</a:rPr>
                        <a:t>RSD(%)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90012619"/>
                  </a:ext>
                </a:extLst>
              </a:tr>
              <a:tr h="64430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1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2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1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2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98623804"/>
                  </a:ext>
                </a:extLst>
              </a:tr>
              <a:tr h="944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</a:rPr>
                        <a:t>Lab1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93.07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93.21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93.11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93.31 </a:t>
                      </a:r>
                      <a:endParaRPr lang="zh-CN" sz="20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93.18 </a:t>
                      </a:r>
                      <a:endParaRPr lang="zh-CN" sz="20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0.1091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0.12</a:t>
                      </a:r>
                      <a:endParaRPr lang="en-US" altLang="zh-CN" sz="2000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445319355"/>
                  </a:ext>
                </a:extLst>
              </a:tr>
              <a:tr h="944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2000" kern="0" dirty="0" smtClean="0">
                          <a:effectLst/>
                        </a:rPr>
                        <a:t>Lab2</a:t>
                      </a:r>
                      <a:endParaRPr lang="zh-CN" alt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94.04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93.83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94.16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94.17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94.05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0.1587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0.17</a:t>
                      </a:r>
                      <a:endParaRPr lang="en-US" altLang="zh-CN" sz="2000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747718615"/>
                  </a:ext>
                </a:extLst>
              </a:tr>
              <a:tr h="944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2000" kern="0" dirty="0" smtClean="0">
                          <a:effectLst/>
                        </a:rPr>
                        <a:t>Lab3</a:t>
                      </a:r>
                      <a:endParaRPr lang="zh-CN" alt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93.63 </a:t>
                      </a:r>
                      <a:endParaRPr lang="zh-CN" sz="20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93.61 </a:t>
                      </a:r>
                      <a:endParaRPr lang="zh-CN" sz="20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93.88 </a:t>
                      </a:r>
                      <a:endParaRPr lang="zh-CN" sz="20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93.50 </a:t>
                      </a:r>
                      <a:endParaRPr lang="zh-CN" sz="20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93.65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0.1609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0.17</a:t>
                      </a:r>
                      <a:endParaRPr lang="en-US" altLang="zh-CN" sz="2000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47644458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50210" y="1620450"/>
            <a:ext cx="678307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Table 2. Results of the analysis of AI content in the TC2</a:t>
            </a:r>
            <a:endParaRPr kumimoji="0" lang="en-US" altLang="zh-CN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71153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>
            <a:off x="0" y="508000"/>
            <a:ext cx="182563" cy="508000"/>
          </a:xfrm>
          <a:prstGeom prst="rect">
            <a:avLst/>
          </a:prstGeom>
          <a:solidFill>
            <a:srgbClr val="6CA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68" name="文本框 4"/>
          <p:cNvSpPr txBox="1">
            <a:spLocks noChangeArrowheads="1"/>
          </p:cNvSpPr>
          <p:nvPr/>
        </p:nvSpPr>
        <p:spPr bwMode="auto">
          <a:xfrm>
            <a:off x="295275" y="484505"/>
            <a:ext cx="972121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GB" altLang="zh-CN" sz="3200" b="1" dirty="0">
                <a:solidFill>
                  <a:schemeClr val="accent5">
                    <a:lumMod val="50000"/>
                  </a:schemeClr>
                </a:solidFill>
              </a:rPr>
              <a:t>Results – </a:t>
            </a:r>
            <a:r>
              <a:rPr lang="en-GB" altLang="zh-CN" sz="3200" b="1" dirty="0" smtClean="0">
                <a:solidFill>
                  <a:schemeClr val="accent5">
                    <a:lumMod val="50000"/>
                  </a:schemeClr>
                </a:solidFill>
              </a:rPr>
              <a:t>TK1</a:t>
            </a:r>
            <a:endParaRPr lang="en-GB" altLang="zh-CN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3" name="图片 2" descr="东湖高科logo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5905" y="561975"/>
            <a:ext cx="1291590" cy="403225"/>
          </a:xfrm>
          <a:prstGeom prst="rect">
            <a:avLst/>
          </a:prstGeom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341761"/>
              </p:ext>
            </p:extLst>
          </p:nvPr>
        </p:nvGraphicFramePr>
        <p:xfrm>
          <a:off x="1001909" y="2297559"/>
          <a:ext cx="9656809" cy="41235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05104">
                  <a:extLst>
                    <a:ext uri="{9D8B030D-6E8A-4147-A177-3AD203B41FA5}">
                      <a16:colId xmlns:a16="http://schemas.microsoft.com/office/drawing/2014/main" xmlns="" val="4056859864"/>
                    </a:ext>
                  </a:extLst>
                </a:gridCol>
                <a:gridCol w="1352424">
                  <a:extLst>
                    <a:ext uri="{9D8B030D-6E8A-4147-A177-3AD203B41FA5}">
                      <a16:colId xmlns:a16="http://schemas.microsoft.com/office/drawing/2014/main" xmlns="" val="3592771050"/>
                    </a:ext>
                  </a:extLst>
                </a:gridCol>
                <a:gridCol w="942639">
                  <a:extLst>
                    <a:ext uri="{9D8B030D-6E8A-4147-A177-3AD203B41FA5}">
                      <a16:colId xmlns:a16="http://schemas.microsoft.com/office/drawing/2014/main" xmlns="" val="1956598099"/>
                    </a:ext>
                  </a:extLst>
                </a:gridCol>
                <a:gridCol w="942639">
                  <a:extLst>
                    <a:ext uri="{9D8B030D-6E8A-4147-A177-3AD203B41FA5}">
                      <a16:colId xmlns:a16="http://schemas.microsoft.com/office/drawing/2014/main" xmlns="" val="3603279978"/>
                    </a:ext>
                  </a:extLst>
                </a:gridCol>
                <a:gridCol w="942639">
                  <a:extLst>
                    <a:ext uri="{9D8B030D-6E8A-4147-A177-3AD203B41FA5}">
                      <a16:colId xmlns:a16="http://schemas.microsoft.com/office/drawing/2014/main" xmlns="" val="2541496617"/>
                    </a:ext>
                  </a:extLst>
                </a:gridCol>
                <a:gridCol w="1135094">
                  <a:extLst>
                    <a:ext uri="{9D8B030D-6E8A-4147-A177-3AD203B41FA5}">
                      <a16:colId xmlns:a16="http://schemas.microsoft.com/office/drawing/2014/main" xmlns="" val="2836202260"/>
                    </a:ext>
                  </a:extLst>
                </a:gridCol>
                <a:gridCol w="1417885">
                  <a:extLst>
                    <a:ext uri="{9D8B030D-6E8A-4147-A177-3AD203B41FA5}">
                      <a16:colId xmlns:a16="http://schemas.microsoft.com/office/drawing/2014/main" xmlns="" val="36193057"/>
                    </a:ext>
                  </a:extLst>
                </a:gridCol>
                <a:gridCol w="1318385">
                  <a:extLst>
                    <a:ext uri="{9D8B030D-6E8A-4147-A177-3AD203B41FA5}">
                      <a16:colId xmlns:a16="http://schemas.microsoft.com/office/drawing/2014/main" xmlns="" val="1093075792"/>
                    </a:ext>
                  </a:extLst>
                </a:gridCol>
              </a:tblGrid>
              <a:tr h="64430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Lab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</a:rPr>
                        <a:t>Day1</a:t>
                      </a:r>
                      <a:r>
                        <a:rPr lang="en-US" altLang="zh-CN" sz="2000" kern="0" dirty="0" smtClean="0">
                          <a:effectLst/>
                        </a:rPr>
                        <a:t>(</a:t>
                      </a:r>
                      <a:r>
                        <a:rPr lang="en-US" sz="2000" kern="0" dirty="0" smtClean="0">
                          <a:effectLst/>
                        </a:rPr>
                        <a:t>%</a:t>
                      </a:r>
                      <a:r>
                        <a:rPr lang="en-US" altLang="zh-CN" sz="2000" kern="0" dirty="0" smtClean="0">
                          <a:effectLst/>
                        </a:rPr>
                        <a:t>)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</a:rPr>
                        <a:t>Day2</a:t>
                      </a:r>
                      <a:r>
                        <a:rPr lang="en-US" altLang="zh-CN" sz="2000" kern="0" dirty="0" smtClean="0">
                          <a:effectLst/>
                        </a:rPr>
                        <a:t>(</a:t>
                      </a:r>
                      <a:r>
                        <a:rPr lang="en-US" sz="2000" kern="0" dirty="0" smtClean="0">
                          <a:effectLst/>
                        </a:rPr>
                        <a:t>%</a:t>
                      </a:r>
                      <a:r>
                        <a:rPr lang="en-US" altLang="zh-CN" sz="2000" kern="0" dirty="0" smtClean="0">
                          <a:effectLst/>
                        </a:rPr>
                        <a:t>)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0" dirty="0">
                          <a:effectLst/>
                        </a:rPr>
                        <a:t>Average </a:t>
                      </a:r>
                      <a:r>
                        <a:rPr lang="en-US" sz="2000" kern="0" dirty="0" smtClean="0">
                          <a:effectLst/>
                        </a:rPr>
                        <a:t>Yi</a:t>
                      </a:r>
                      <a:r>
                        <a:rPr lang="en-US" altLang="zh-CN" sz="2000" kern="0" dirty="0" smtClean="0">
                          <a:effectLst/>
                        </a:rPr>
                        <a:t>(%)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0" dirty="0">
                          <a:effectLst/>
                        </a:rPr>
                        <a:t>Standard Deviation </a:t>
                      </a:r>
                      <a:r>
                        <a:rPr lang="en-US" sz="2000" kern="0" dirty="0" smtClean="0">
                          <a:effectLst/>
                        </a:rPr>
                        <a:t>Si</a:t>
                      </a:r>
                      <a:r>
                        <a:rPr lang="en-US" altLang="zh-CN" sz="2000" kern="0" dirty="0" smtClean="0">
                          <a:effectLst/>
                        </a:rPr>
                        <a:t>(%)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</a:rPr>
                        <a:t>RSD(%)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90012619"/>
                  </a:ext>
                </a:extLst>
              </a:tr>
              <a:tr h="64430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1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2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1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2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98623804"/>
                  </a:ext>
                </a:extLst>
              </a:tr>
              <a:tr h="944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</a:rPr>
                        <a:t>Lab1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76.47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77.55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76.17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76.65 </a:t>
                      </a:r>
                      <a:endParaRPr lang="zh-CN" sz="20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76.71 </a:t>
                      </a:r>
                      <a:endParaRPr lang="zh-CN" sz="20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0.5928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0.77</a:t>
                      </a:r>
                      <a:endParaRPr lang="en-US" altLang="zh-CN" sz="2000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445319355"/>
                  </a:ext>
                </a:extLst>
              </a:tr>
              <a:tr h="944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2000" kern="0" dirty="0" smtClean="0">
                          <a:effectLst/>
                        </a:rPr>
                        <a:t>Lab2</a:t>
                      </a:r>
                      <a:endParaRPr lang="zh-CN" alt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76.24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75.82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75.51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76.01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75.90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0.3062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0.40</a:t>
                      </a:r>
                      <a:endParaRPr lang="en-US" altLang="zh-CN" sz="2000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747718615"/>
                  </a:ext>
                </a:extLst>
              </a:tr>
              <a:tr h="944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2000" kern="0" dirty="0" smtClean="0">
                          <a:effectLst/>
                        </a:rPr>
                        <a:t>Lab3</a:t>
                      </a:r>
                      <a:endParaRPr lang="zh-CN" alt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75.99 </a:t>
                      </a:r>
                      <a:endParaRPr lang="zh-CN" sz="20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76.20 </a:t>
                      </a:r>
                      <a:endParaRPr lang="zh-CN" sz="20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76.01 </a:t>
                      </a:r>
                      <a:endParaRPr lang="zh-CN" sz="20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76.03 </a:t>
                      </a:r>
                      <a:endParaRPr lang="zh-CN" sz="20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76.06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0.0944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0.12</a:t>
                      </a:r>
                      <a:endParaRPr lang="en-US" altLang="zh-CN" sz="2000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47644458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50210" y="1620450"/>
            <a:ext cx="678307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Table 3. Results of the analysis of AI content in the TK1</a:t>
            </a:r>
            <a:endParaRPr kumimoji="0" lang="en-US" altLang="zh-CN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73847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>
            <a:off x="0" y="508000"/>
            <a:ext cx="182563" cy="508000"/>
          </a:xfrm>
          <a:prstGeom prst="rect">
            <a:avLst/>
          </a:prstGeom>
          <a:solidFill>
            <a:srgbClr val="6CA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pic>
        <p:nvPicPr>
          <p:cNvPr id="3" name="图片 2" descr="东湖高科logo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5905" y="561975"/>
            <a:ext cx="1291590" cy="40322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88619" y="498963"/>
            <a:ext cx="11164283" cy="10156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altLang="zh-CN" sz="3200" b="1" dirty="0" smtClean="0">
                <a:solidFill>
                  <a:schemeClr val="accent5">
                    <a:lumMod val="50000"/>
                  </a:schemeClr>
                </a:solidFill>
              </a:rPr>
              <a:t>Results – TK2</a:t>
            </a:r>
            <a:endParaRPr lang="en-GB" altLang="zh-CN" sz="2800" b="1" i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altLang="zh-CN" sz="28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07175"/>
              </p:ext>
            </p:extLst>
          </p:nvPr>
        </p:nvGraphicFramePr>
        <p:xfrm>
          <a:off x="1001907" y="2297559"/>
          <a:ext cx="9656809" cy="41235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05104">
                  <a:extLst>
                    <a:ext uri="{9D8B030D-6E8A-4147-A177-3AD203B41FA5}">
                      <a16:colId xmlns:a16="http://schemas.microsoft.com/office/drawing/2014/main" xmlns="" val="4056859864"/>
                    </a:ext>
                  </a:extLst>
                </a:gridCol>
                <a:gridCol w="1183228">
                  <a:extLst>
                    <a:ext uri="{9D8B030D-6E8A-4147-A177-3AD203B41FA5}">
                      <a16:colId xmlns:a16="http://schemas.microsoft.com/office/drawing/2014/main" xmlns="" val="3592771050"/>
                    </a:ext>
                  </a:extLst>
                </a:gridCol>
                <a:gridCol w="1111835">
                  <a:extLst>
                    <a:ext uri="{9D8B030D-6E8A-4147-A177-3AD203B41FA5}">
                      <a16:colId xmlns:a16="http://schemas.microsoft.com/office/drawing/2014/main" xmlns="" val="1956598099"/>
                    </a:ext>
                  </a:extLst>
                </a:gridCol>
                <a:gridCol w="942639">
                  <a:extLst>
                    <a:ext uri="{9D8B030D-6E8A-4147-A177-3AD203B41FA5}">
                      <a16:colId xmlns:a16="http://schemas.microsoft.com/office/drawing/2014/main" xmlns="" val="3603279978"/>
                    </a:ext>
                  </a:extLst>
                </a:gridCol>
                <a:gridCol w="942639">
                  <a:extLst>
                    <a:ext uri="{9D8B030D-6E8A-4147-A177-3AD203B41FA5}">
                      <a16:colId xmlns:a16="http://schemas.microsoft.com/office/drawing/2014/main" xmlns="" val="2541496617"/>
                    </a:ext>
                  </a:extLst>
                </a:gridCol>
                <a:gridCol w="1135094">
                  <a:extLst>
                    <a:ext uri="{9D8B030D-6E8A-4147-A177-3AD203B41FA5}">
                      <a16:colId xmlns:a16="http://schemas.microsoft.com/office/drawing/2014/main" xmlns="" val="2836202260"/>
                    </a:ext>
                  </a:extLst>
                </a:gridCol>
                <a:gridCol w="1417885">
                  <a:extLst>
                    <a:ext uri="{9D8B030D-6E8A-4147-A177-3AD203B41FA5}">
                      <a16:colId xmlns:a16="http://schemas.microsoft.com/office/drawing/2014/main" xmlns="" val="36193057"/>
                    </a:ext>
                  </a:extLst>
                </a:gridCol>
                <a:gridCol w="1318385">
                  <a:extLst>
                    <a:ext uri="{9D8B030D-6E8A-4147-A177-3AD203B41FA5}">
                      <a16:colId xmlns:a16="http://schemas.microsoft.com/office/drawing/2014/main" xmlns="" val="1093075792"/>
                    </a:ext>
                  </a:extLst>
                </a:gridCol>
              </a:tblGrid>
              <a:tr h="64430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Lab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</a:rPr>
                        <a:t>Day1</a:t>
                      </a:r>
                      <a:r>
                        <a:rPr lang="en-US" altLang="zh-CN" sz="2000" kern="0" dirty="0" smtClean="0">
                          <a:effectLst/>
                        </a:rPr>
                        <a:t>(</a:t>
                      </a:r>
                      <a:r>
                        <a:rPr lang="en-US" sz="2000" kern="0" dirty="0" smtClean="0">
                          <a:effectLst/>
                        </a:rPr>
                        <a:t>%</a:t>
                      </a:r>
                      <a:r>
                        <a:rPr lang="en-US" altLang="zh-CN" sz="2000" kern="0" dirty="0" smtClean="0">
                          <a:effectLst/>
                        </a:rPr>
                        <a:t>)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</a:rPr>
                        <a:t>Day2</a:t>
                      </a:r>
                      <a:r>
                        <a:rPr lang="en-US" altLang="zh-CN" sz="2000" kern="0" dirty="0" smtClean="0">
                          <a:effectLst/>
                        </a:rPr>
                        <a:t>(</a:t>
                      </a:r>
                      <a:r>
                        <a:rPr lang="en-US" sz="2000" kern="0" dirty="0" smtClean="0">
                          <a:effectLst/>
                        </a:rPr>
                        <a:t>%</a:t>
                      </a:r>
                      <a:r>
                        <a:rPr lang="en-US" altLang="zh-CN" sz="2000" kern="0" dirty="0" smtClean="0">
                          <a:effectLst/>
                        </a:rPr>
                        <a:t>)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0" dirty="0">
                          <a:effectLst/>
                        </a:rPr>
                        <a:t>Average </a:t>
                      </a:r>
                      <a:r>
                        <a:rPr lang="en-US" sz="2000" kern="0" dirty="0" smtClean="0">
                          <a:effectLst/>
                        </a:rPr>
                        <a:t>Yi</a:t>
                      </a:r>
                      <a:r>
                        <a:rPr lang="en-US" altLang="zh-CN" sz="2000" kern="0" dirty="0" smtClean="0">
                          <a:effectLst/>
                        </a:rPr>
                        <a:t>(%)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0" dirty="0">
                          <a:effectLst/>
                        </a:rPr>
                        <a:t>Standard Deviation </a:t>
                      </a:r>
                      <a:r>
                        <a:rPr lang="en-US" sz="2000" kern="0" dirty="0" smtClean="0">
                          <a:effectLst/>
                        </a:rPr>
                        <a:t>Si</a:t>
                      </a:r>
                      <a:r>
                        <a:rPr lang="en-US" altLang="zh-CN" sz="2000" kern="0" dirty="0" smtClean="0">
                          <a:effectLst/>
                        </a:rPr>
                        <a:t>(%)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</a:rPr>
                        <a:t>RSD(%)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90012619"/>
                  </a:ext>
                </a:extLst>
              </a:tr>
              <a:tr h="64430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1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2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1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2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98623804"/>
                  </a:ext>
                </a:extLst>
              </a:tr>
              <a:tr h="944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</a:rPr>
                        <a:t>Lab1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76.16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76.48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76.01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76.20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76.21 </a:t>
                      </a:r>
                      <a:endParaRPr lang="zh-CN" sz="20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0.1940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0.25</a:t>
                      </a:r>
                      <a:endParaRPr lang="en-US" altLang="zh-CN" sz="2000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445319355"/>
                  </a:ext>
                </a:extLst>
              </a:tr>
              <a:tr h="944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2000" kern="0" dirty="0" smtClean="0">
                          <a:effectLst/>
                        </a:rPr>
                        <a:t>Lab2</a:t>
                      </a:r>
                      <a:endParaRPr lang="zh-CN" alt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76.20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75.63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75.23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76.00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75.76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0.4268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0.56</a:t>
                      </a:r>
                      <a:endParaRPr lang="en-US" altLang="zh-CN" sz="2000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747718615"/>
                  </a:ext>
                </a:extLst>
              </a:tr>
              <a:tr h="944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2000" kern="0" dirty="0" smtClean="0">
                          <a:effectLst/>
                        </a:rPr>
                        <a:t>Lab3</a:t>
                      </a:r>
                      <a:endParaRPr lang="zh-CN" alt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75.59 </a:t>
                      </a:r>
                      <a:endParaRPr lang="zh-CN" sz="20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75.60 </a:t>
                      </a:r>
                      <a:endParaRPr lang="zh-CN" sz="20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75.56 </a:t>
                      </a:r>
                      <a:endParaRPr lang="zh-CN" sz="20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75.88 </a:t>
                      </a:r>
                      <a:endParaRPr lang="zh-CN" sz="20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75.66 </a:t>
                      </a:r>
                      <a:endParaRPr lang="zh-CN" sz="20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0.1503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0.20</a:t>
                      </a:r>
                      <a:endParaRPr lang="en-US" altLang="zh-CN" sz="2000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47644458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50210" y="1620450"/>
            <a:ext cx="678307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Table 4. Results of the analysis of AI content in the TK2</a:t>
            </a:r>
            <a:endParaRPr kumimoji="0" lang="en-US" altLang="zh-CN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48329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>
            <a:off x="0" y="508000"/>
            <a:ext cx="182563" cy="508000"/>
          </a:xfrm>
          <a:prstGeom prst="rect">
            <a:avLst/>
          </a:prstGeom>
          <a:solidFill>
            <a:srgbClr val="6CA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pic>
        <p:nvPicPr>
          <p:cNvPr id="3" name="图片 2" descr="东湖高科logo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5905" y="561975"/>
            <a:ext cx="1291590" cy="40322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88619" y="498963"/>
            <a:ext cx="11164283" cy="178510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altLang="zh-CN" sz="3200" b="1" dirty="0" smtClean="0">
                <a:solidFill>
                  <a:schemeClr val="accent5">
                    <a:lumMod val="50000"/>
                  </a:schemeClr>
                </a:solidFill>
              </a:rPr>
              <a:t>Results – SL1</a:t>
            </a:r>
          </a:p>
          <a:p>
            <a:endParaRPr lang="en-GB" altLang="zh-CN" sz="32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en-US" altLang="zh-CN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en-GB" altLang="zh-CN" sz="2800" b="1" i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altLang="zh-CN" sz="28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118186"/>
              </p:ext>
            </p:extLst>
          </p:nvPr>
        </p:nvGraphicFramePr>
        <p:xfrm>
          <a:off x="1287048" y="2297559"/>
          <a:ext cx="9656809" cy="41235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05104">
                  <a:extLst>
                    <a:ext uri="{9D8B030D-6E8A-4147-A177-3AD203B41FA5}">
                      <a16:colId xmlns:a16="http://schemas.microsoft.com/office/drawing/2014/main" xmlns="" val="4056859864"/>
                    </a:ext>
                  </a:extLst>
                </a:gridCol>
                <a:gridCol w="1174436">
                  <a:extLst>
                    <a:ext uri="{9D8B030D-6E8A-4147-A177-3AD203B41FA5}">
                      <a16:colId xmlns:a16="http://schemas.microsoft.com/office/drawing/2014/main" xmlns="" val="3592771050"/>
                    </a:ext>
                  </a:extLst>
                </a:gridCol>
                <a:gridCol w="1120627">
                  <a:extLst>
                    <a:ext uri="{9D8B030D-6E8A-4147-A177-3AD203B41FA5}">
                      <a16:colId xmlns:a16="http://schemas.microsoft.com/office/drawing/2014/main" xmlns="" val="1956598099"/>
                    </a:ext>
                  </a:extLst>
                </a:gridCol>
                <a:gridCol w="942639">
                  <a:extLst>
                    <a:ext uri="{9D8B030D-6E8A-4147-A177-3AD203B41FA5}">
                      <a16:colId xmlns:a16="http://schemas.microsoft.com/office/drawing/2014/main" xmlns="" val="3603279978"/>
                    </a:ext>
                  </a:extLst>
                </a:gridCol>
                <a:gridCol w="942639">
                  <a:extLst>
                    <a:ext uri="{9D8B030D-6E8A-4147-A177-3AD203B41FA5}">
                      <a16:colId xmlns:a16="http://schemas.microsoft.com/office/drawing/2014/main" xmlns="" val="2541496617"/>
                    </a:ext>
                  </a:extLst>
                </a:gridCol>
                <a:gridCol w="1135094">
                  <a:extLst>
                    <a:ext uri="{9D8B030D-6E8A-4147-A177-3AD203B41FA5}">
                      <a16:colId xmlns:a16="http://schemas.microsoft.com/office/drawing/2014/main" xmlns="" val="2836202260"/>
                    </a:ext>
                  </a:extLst>
                </a:gridCol>
                <a:gridCol w="1417885">
                  <a:extLst>
                    <a:ext uri="{9D8B030D-6E8A-4147-A177-3AD203B41FA5}">
                      <a16:colId xmlns:a16="http://schemas.microsoft.com/office/drawing/2014/main" xmlns="" val="36193057"/>
                    </a:ext>
                  </a:extLst>
                </a:gridCol>
                <a:gridCol w="1318385">
                  <a:extLst>
                    <a:ext uri="{9D8B030D-6E8A-4147-A177-3AD203B41FA5}">
                      <a16:colId xmlns:a16="http://schemas.microsoft.com/office/drawing/2014/main" xmlns="" val="1093075792"/>
                    </a:ext>
                  </a:extLst>
                </a:gridCol>
              </a:tblGrid>
              <a:tr h="64430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Lab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</a:rPr>
                        <a:t>Day1</a:t>
                      </a:r>
                      <a:r>
                        <a:rPr lang="en-US" altLang="zh-CN" sz="2000" kern="0" dirty="0" smtClean="0">
                          <a:effectLst/>
                        </a:rPr>
                        <a:t>(</a:t>
                      </a:r>
                      <a:r>
                        <a:rPr lang="en-US" sz="2000" kern="0" dirty="0" smtClean="0">
                          <a:effectLst/>
                        </a:rPr>
                        <a:t>%</a:t>
                      </a:r>
                      <a:r>
                        <a:rPr lang="en-US" altLang="zh-CN" sz="2000" kern="0" dirty="0" smtClean="0">
                          <a:effectLst/>
                        </a:rPr>
                        <a:t>)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</a:rPr>
                        <a:t>Day2</a:t>
                      </a:r>
                      <a:r>
                        <a:rPr lang="en-US" altLang="zh-CN" sz="2000" kern="0" dirty="0" smtClean="0">
                          <a:effectLst/>
                        </a:rPr>
                        <a:t>(</a:t>
                      </a:r>
                      <a:r>
                        <a:rPr lang="en-US" sz="2000" kern="0" dirty="0" smtClean="0">
                          <a:effectLst/>
                        </a:rPr>
                        <a:t>%</a:t>
                      </a:r>
                      <a:r>
                        <a:rPr lang="en-US" altLang="zh-CN" sz="2000" kern="0" dirty="0" smtClean="0">
                          <a:effectLst/>
                        </a:rPr>
                        <a:t>)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0" dirty="0">
                          <a:effectLst/>
                        </a:rPr>
                        <a:t>Average </a:t>
                      </a:r>
                      <a:r>
                        <a:rPr lang="en-US" sz="2000" kern="0" dirty="0" smtClean="0">
                          <a:effectLst/>
                        </a:rPr>
                        <a:t>Yi</a:t>
                      </a:r>
                      <a:r>
                        <a:rPr lang="en-US" altLang="zh-CN" sz="2000" kern="0" dirty="0" smtClean="0">
                          <a:effectLst/>
                        </a:rPr>
                        <a:t>(%)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0" dirty="0">
                          <a:effectLst/>
                        </a:rPr>
                        <a:t>Standard Deviation </a:t>
                      </a:r>
                      <a:r>
                        <a:rPr lang="en-US" sz="2000" kern="0" dirty="0" smtClean="0">
                          <a:effectLst/>
                        </a:rPr>
                        <a:t>Si</a:t>
                      </a:r>
                      <a:r>
                        <a:rPr lang="en-US" altLang="zh-CN" sz="2000" kern="0" dirty="0" smtClean="0">
                          <a:effectLst/>
                        </a:rPr>
                        <a:t>(%)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</a:rPr>
                        <a:t>RSD(%)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90012619"/>
                  </a:ext>
                </a:extLst>
              </a:tr>
              <a:tr h="64430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1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2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1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2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98623804"/>
                  </a:ext>
                </a:extLst>
              </a:tr>
              <a:tr h="944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</a:rPr>
                        <a:t>Lab1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41.18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41.28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41.28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41.14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41.22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0.0698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0.17</a:t>
                      </a:r>
                      <a:endParaRPr lang="en-US" altLang="zh-CN" sz="2000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445319355"/>
                  </a:ext>
                </a:extLst>
              </a:tr>
              <a:tr h="944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2000" kern="0" dirty="0" smtClean="0">
                          <a:effectLst/>
                        </a:rPr>
                        <a:t>Lab2</a:t>
                      </a:r>
                      <a:endParaRPr lang="zh-CN" alt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41.74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41.65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41.22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40.84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41.36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0.4154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1.00</a:t>
                      </a:r>
                      <a:endParaRPr lang="en-US" altLang="zh-CN" sz="2000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747718615"/>
                  </a:ext>
                </a:extLst>
              </a:tr>
              <a:tr h="944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2000" kern="0" dirty="0" smtClean="0">
                          <a:effectLst/>
                        </a:rPr>
                        <a:t>Lab3</a:t>
                      </a:r>
                      <a:endParaRPr lang="zh-CN" alt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40.80 </a:t>
                      </a:r>
                      <a:endParaRPr lang="zh-CN" sz="20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40.43 </a:t>
                      </a:r>
                      <a:endParaRPr lang="zh-CN" sz="20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41.01 </a:t>
                      </a:r>
                      <a:endParaRPr lang="zh-CN" sz="20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41.10 </a:t>
                      </a:r>
                      <a:endParaRPr lang="zh-CN" sz="20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40.84 </a:t>
                      </a:r>
                      <a:endParaRPr lang="zh-CN" sz="20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0.3013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0.74</a:t>
                      </a:r>
                      <a:endParaRPr lang="en-US" altLang="zh-CN" sz="2000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47644458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50210" y="1620450"/>
            <a:ext cx="678307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Table 5. Results of the analysis of AI content in the SL1</a:t>
            </a:r>
            <a:endParaRPr kumimoji="0" lang="en-US" altLang="zh-CN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87333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>
            <a:off x="0" y="508000"/>
            <a:ext cx="182563" cy="508000"/>
          </a:xfrm>
          <a:prstGeom prst="rect">
            <a:avLst/>
          </a:prstGeom>
          <a:solidFill>
            <a:srgbClr val="6CA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pic>
        <p:nvPicPr>
          <p:cNvPr id="3" name="图片 2" descr="东湖高科logo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5905" y="561975"/>
            <a:ext cx="1291590" cy="40322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18282" y="486508"/>
            <a:ext cx="11164283" cy="178510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altLang="zh-CN" sz="3200" b="1" dirty="0" smtClean="0">
                <a:solidFill>
                  <a:schemeClr val="accent5">
                    <a:lumMod val="50000"/>
                  </a:schemeClr>
                </a:solidFill>
              </a:rPr>
              <a:t>Results – SL2</a:t>
            </a:r>
          </a:p>
          <a:p>
            <a:endParaRPr lang="en-GB" altLang="zh-CN" sz="32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en-US" altLang="zh-CN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en-GB" altLang="zh-CN" sz="2800" b="1" i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altLang="zh-CN" sz="28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814477"/>
              </p:ext>
            </p:extLst>
          </p:nvPr>
        </p:nvGraphicFramePr>
        <p:xfrm>
          <a:off x="1149394" y="2174466"/>
          <a:ext cx="9656809" cy="41235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05104">
                  <a:extLst>
                    <a:ext uri="{9D8B030D-6E8A-4147-A177-3AD203B41FA5}">
                      <a16:colId xmlns:a16="http://schemas.microsoft.com/office/drawing/2014/main" xmlns="" val="4056859864"/>
                    </a:ext>
                  </a:extLst>
                </a:gridCol>
                <a:gridCol w="1235982">
                  <a:extLst>
                    <a:ext uri="{9D8B030D-6E8A-4147-A177-3AD203B41FA5}">
                      <a16:colId xmlns:a16="http://schemas.microsoft.com/office/drawing/2014/main" xmlns="" val="3592771050"/>
                    </a:ext>
                  </a:extLst>
                </a:gridCol>
                <a:gridCol w="1059081">
                  <a:extLst>
                    <a:ext uri="{9D8B030D-6E8A-4147-A177-3AD203B41FA5}">
                      <a16:colId xmlns:a16="http://schemas.microsoft.com/office/drawing/2014/main" xmlns="" val="1956598099"/>
                    </a:ext>
                  </a:extLst>
                </a:gridCol>
                <a:gridCol w="942639">
                  <a:extLst>
                    <a:ext uri="{9D8B030D-6E8A-4147-A177-3AD203B41FA5}">
                      <a16:colId xmlns:a16="http://schemas.microsoft.com/office/drawing/2014/main" xmlns="" val="3603279978"/>
                    </a:ext>
                  </a:extLst>
                </a:gridCol>
                <a:gridCol w="942639">
                  <a:extLst>
                    <a:ext uri="{9D8B030D-6E8A-4147-A177-3AD203B41FA5}">
                      <a16:colId xmlns:a16="http://schemas.microsoft.com/office/drawing/2014/main" xmlns="" val="2541496617"/>
                    </a:ext>
                  </a:extLst>
                </a:gridCol>
                <a:gridCol w="1135094">
                  <a:extLst>
                    <a:ext uri="{9D8B030D-6E8A-4147-A177-3AD203B41FA5}">
                      <a16:colId xmlns:a16="http://schemas.microsoft.com/office/drawing/2014/main" xmlns="" val="2836202260"/>
                    </a:ext>
                  </a:extLst>
                </a:gridCol>
                <a:gridCol w="1417885">
                  <a:extLst>
                    <a:ext uri="{9D8B030D-6E8A-4147-A177-3AD203B41FA5}">
                      <a16:colId xmlns:a16="http://schemas.microsoft.com/office/drawing/2014/main" xmlns="" val="36193057"/>
                    </a:ext>
                  </a:extLst>
                </a:gridCol>
                <a:gridCol w="1318385">
                  <a:extLst>
                    <a:ext uri="{9D8B030D-6E8A-4147-A177-3AD203B41FA5}">
                      <a16:colId xmlns:a16="http://schemas.microsoft.com/office/drawing/2014/main" xmlns="" val="1093075792"/>
                    </a:ext>
                  </a:extLst>
                </a:gridCol>
              </a:tblGrid>
              <a:tr h="64430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Lab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</a:rPr>
                        <a:t>Day1</a:t>
                      </a:r>
                      <a:r>
                        <a:rPr lang="en-US" altLang="zh-CN" sz="2000" kern="0" dirty="0" smtClean="0">
                          <a:effectLst/>
                        </a:rPr>
                        <a:t>(</a:t>
                      </a:r>
                      <a:r>
                        <a:rPr lang="en-US" sz="2000" kern="0" dirty="0" smtClean="0">
                          <a:effectLst/>
                        </a:rPr>
                        <a:t>%</a:t>
                      </a:r>
                      <a:r>
                        <a:rPr lang="en-US" altLang="zh-CN" sz="2000" kern="0" dirty="0" smtClean="0">
                          <a:effectLst/>
                        </a:rPr>
                        <a:t>)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</a:rPr>
                        <a:t>Day2</a:t>
                      </a:r>
                      <a:r>
                        <a:rPr lang="en-US" altLang="zh-CN" sz="2000" kern="0" dirty="0" smtClean="0">
                          <a:effectLst/>
                        </a:rPr>
                        <a:t>(</a:t>
                      </a:r>
                      <a:r>
                        <a:rPr lang="en-US" sz="2000" kern="0" dirty="0" smtClean="0">
                          <a:effectLst/>
                        </a:rPr>
                        <a:t>%</a:t>
                      </a:r>
                      <a:r>
                        <a:rPr lang="en-US" altLang="zh-CN" sz="2000" kern="0" dirty="0" smtClean="0">
                          <a:effectLst/>
                        </a:rPr>
                        <a:t>)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0" dirty="0">
                          <a:effectLst/>
                        </a:rPr>
                        <a:t>Average </a:t>
                      </a:r>
                      <a:r>
                        <a:rPr lang="en-US" sz="2000" kern="0" dirty="0" smtClean="0">
                          <a:effectLst/>
                        </a:rPr>
                        <a:t>Yi</a:t>
                      </a:r>
                      <a:r>
                        <a:rPr lang="en-US" altLang="zh-CN" sz="2000" kern="0" dirty="0" smtClean="0">
                          <a:effectLst/>
                        </a:rPr>
                        <a:t>(%)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0" dirty="0">
                          <a:effectLst/>
                        </a:rPr>
                        <a:t>Standard Deviation </a:t>
                      </a:r>
                      <a:r>
                        <a:rPr lang="en-US" sz="2000" kern="0" dirty="0" smtClean="0">
                          <a:effectLst/>
                        </a:rPr>
                        <a:t>Si</a:t>
                      </a:r>
                      <a:r>
                        <a:rPr lang="en-US" altLang="zh-CN" sz="2000" kern="0" dirty="0" smtClean="0">
                          <a:effectLst/>
                        </a:rPr>
                        <a:t>(%)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</a:rPr>
                        <a:t>RSD(%)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90012619"/>
                  </a:ext>
                </a:extLst>
              </a:tr>
              <a:tr h="64430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1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2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1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2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98623804"/>
                  </a:ext>
                </a:extLst>
              </a:tr>
              <a:tr h="944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</a:rPr>
                        <a:t>Lab1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41.09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40.98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40.78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40.90 </a:t>
                      </a:r>
                      <a:endParaRPr lang="zh-CN" sz="20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40.94 </a:t>
                      </a:r>
                      <a:endParaRPr lang="zh-CN" sz="20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0.1351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0.33</a:t>
                      </a:r>
                      <a:endParaRPr lang="en-US" altLang="zh-CN" sz="2000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445319355"/>
                  </a:ext>
                </a:extLst>
              </a:tr>
              <a:tr h="944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2000" kern="0" dirty="0" smtClean="0">
                          <a:effectLst/>
                        </a:rPr>
                        <a:t>Lab2</a:t>
                      </a:r>
                      <a:endParaRPr lang="zh-CN" alt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42.21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42.16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41.16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41.62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41.79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0.4960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1.19</a:t>
                      </a:r>
                      <a:endParaRPr lang="en-US" altLang="zh-CN" sz="2000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747718615"/>
                  </a:ext>
                </a:extLst>
              </a:tr>
              <a:tr h="944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2000" kern="0" dirty="0" smtClean="0">
                          <a:effectLst/>
                        </a:rPr>
                        <a:t>Lab3</a:t>
                      </a:r>
                      <a:endParaRPr lang="zh-CN" alt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40.45 </a:t>
                      </a:r>
                      <a:endParaRPr lang="zh-CN" sz="20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40.84 </a:t>
                      </a:r>
                      <a:endParaRPr lang="zh-CN" sz="20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40.79 </a:t>
                      </a:r>
                      <a:endParaRPr lang="zh-CN" sz="20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40.58 </a:t>
                      </a:r>
                      <a:endParaRPr lang="zh-CN" sz="20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40.67 </a:t>
                      </a:r>
                      <a:endParaRPr lang="zh-CN" sz="20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0.1811 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0.45</a:t>
                      </a:r>
                      <a:endParaRPr lang="en-US" altLang="zh-CN" sz="2000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347644458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50210" y="1620450"/>
            <a:ext cx="678307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Table 6. Results of the analysis of AI content in the SL2</a:t>
            </a:r>
            <a:endParaRPr kumimoji="0" lang="en-US" altLang="zh-CN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62280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文本框 15"/>
          <p:cNvSpPr txBox="1">
            <a:spLocks noChangeArrowheads="1"/>
          </p:cNvSpPr>
          <p:nvPr/>
        </p:nvSpPr>
        <p:spPr bwMode="auto">
          <a:xfrm>
            <a:off x="0" y="564843"/>
            <a:ext cx="3859212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4400" b="1" dirty="0" smtClean="0">
                <a:solidFill>
                  <a:srgbClr val="224982"/>
                </a:solidFill>
                <a:ea typeface="黑体" panose="02010609060101010101" pitchFamily="49" charset="-122"/>
              </a:rPr>
              <a:t>Catalog</a:t>
            </a:r>
            <a:endParaRPr lang="zh-CN" altLang="en-US" sz="4400" b="1" dirty="0">
              <a:solidFill>
                <a:srgbClr val="224982"/>
              </a:solidFill>
              <a:ea typeface="黑体" panose="02010609060101010101" pitchFamily="49" charset="-122"/>
            </a:endParaRPr>
          </a:p>
        </p:txBody>
      </p:sp>
      <p:sp>
        <p:nvSpPr>
          <p:cNvPr id="64" name="矩形 63"/>
          <p:cNvSpPr/>
          <p:nvPr/>
        </p:nvSpPr>
        <p:spPr bwMode="auto">
          <a:xfrm>
            <a:off x="1842746" y="1960343"/>
            <a:ext cx="793750" cy="495300"/>
          </a:xfrm>
          <a:prstGeom prst="rect">
            <a:avLst/>
          </a:prstGeom>
          <a:solidFill>
            <a:srgbClr val="6CAE43"/>
          </a:solidFill>
          <a:ln>
            <a:solidFill>
              <a:srgbClr val="6CAE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  <a:ea typeface="微软雅黑" panose="020B0503020204020204" pitchFamily="34" charset="-122"/>
              </a:rPr>
              <a:t>01</a:t>
            </a:r>
            <a:endParaRPr lang="zh-CN" altLang="en-US" sz="2400" b="1" dirty="0">
              <a:solidFill>
                <a:schemeClr val="accent5">
                  <a:lumMod val="50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65" name="矩形 2"/>
          <p:cNvSpPr>
            <a:spLocks noChangeArrowheads="1"/>
          </p:cNvSpPr>
          <p:nvPr/>
        </p:nvSpPr>
        <p:spPr bwMode="auto">
          <a:xfrm>
            <a:off x="2963521" y="1988918"/>
            <a:ext cx="43608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ea typeface="微软雅黑" panose="020B0503020204020204" pitchFamily="34" charset="-122"/>
                <a:cs typeface="Calibri" panose="020F0502020204030204" pitchFamily="34" charset="0"/>
                <a:sym typeface="+mn-lt"/>
              </a:rPr>
              <a:t>Background</a:t>
            </a:r>
            <a:endParaRPr lang="zh-CN" altLang="en-US" sz="2400" b="1" dirty="0">
              <a:solidFill>
                <a:schemeClr val="accent5">
                  <a:lumMod val="50000"/>
                </a:schemeClr>
              </a:solidFill>
              <a:latin typeface="+mn-lt"/>
              <a:ea typeface="微软雅黑" panose="020B0503020204020204" pitchFamily="34" charset="-122"/>
              <a:cs typeface="Calibri" panose="020F0502020204030204" pitchFamily="34" charset="0"/>
              <a:sym typeface="+mn-lt"/>
            </a:endParaRPr>
          </a:p>
        </p:txBody>
      </p:sp>
      <p:sp>
        <p:nvSpPr>
          <p:cNvPr id="66" name="矩形 65"/>
          <p:cNvSpPr/>
          <p:nvPr/>
        </p:nvSpPr>
        <p:spPr bwMode="auto">
          <a:xfrm>
            <a:off x="1842746" y="2834542"/>
            <a:ext cx="793750" cy="495300"/>
          </a:xfrm>
          <a:prstGeom prst="rect">
            <a:avLst/>
          </a:prstGeom>
          <a:solidFill>
            <a:srgbClr val="6CAE43"/>
          </a:solidFill>
          <a:ln>
            <a:solidFill>
              <a:srgbClr val="6CAE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  <a:ea typeface="微软雅黑" panose="020B0503020204020204" pitchFamily="34" charset="-122"/>
              </a:rPr>
              <a:t>02</a:t>
            </a:r>
            <a:endParaRPr lang="zh-CN" altLang="en-US" sz="2400" b="1" dirty="0">
              <a:solidFill>
                <a:schemeClr val="accent5">
                  <a:lumMod val="50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67" name="矩形 28"/>
          <p:cNvSpPr>
            <a:spLocks noChangeArrowheads="1"/>
          </p:cNvSpPr>
          <p:nvPr/>
        </p:nvSpPr>
        <p:spPr bwMode="auto">
          <a:xfrm>
            <a:off x="2963521" y="2867879"/>
            <a:ext cx="41227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ea typeface="微软雅黑" panose="020B0503020204020204" pitchFamily="34" charset="-122"/>
                <a:cs typeface="Calibri" panose="020F0502020204030204" pitchFamily="34" charset="0"/>
                <a:sym typeface="+mn-lt"/>
              </a:rPr>
              <a:t>New method introduction</a:t>
            </a:r>
            <a:endParaRPr lang="zh-CN" altLang="en-US" sz="2400" b="1" dirty="0">
              <a:solidFill>
                <a:schemeClr val="accent5">
                  <a:lumMod val="50000"/>
                </a:schemeClr>
              </a:solidFill>
              <a:latin typeface="+mn-lt"/>
              <a:ea typeface="微软雅黑" panose="020B0503020204020204" pitchFamily="34" charset="-122"/>
              <a:cs typeface="Calibri" panose="020F0502020204030204" pitchFamily="34" charset="0"/>
              <a:sym typeface="+mn-lt"/>
            </a:endParaRPr>
          </a:p>
        </p:txBody>
      </p:sp>
      <p:sp>
        <p:nvSpPr>
          <p:cNvPr id="68" name="矩形 67"/>
          <p:cNvSpPr/>
          <p:nvPr/>
        </p:nvSpPr>
        <p:spPr bwMode="auto">
          <a:xfrm>
            <a:off x="1842746" y="4633010"/>
            <a:ext cx="793750" cy="495300"/>
          </a:xfrm>
          <a:prstGeom prst="rect">
            <a:avLst/>
          </a:prstGeom>
          <a:solidFill>
            <a:srgbClr val="6CAE43"/>
          </a:solidFill>
          <a:ln>
            <a:solidFill>
              <a:srgbClr val="6CAE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ea typeface="微软雅黑" panose="020B0503020204020204" pitchFamily="34" charset="-122"/>
              </a:rPr>
              <a:t>04</a:t>
            </a:r>
            <a:endParaRPr lang="zh-CN" altLang="en-US" sz="2400" b="1" dirty="0">
              <a:solidFill>
                <a:schemeClr val="accent5">
                  <a:lumMod val="50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69" name="矩形 26"/>
          <p:cNvSpPr>
            <a:spLocks noChangeArrowheads="1"/>
          </p:cNvSpPr>
          <p:nvPr/>
        </p:nvSpPr>
        <p:spPr bwMode="auto">
          <a:xfrm>
            <a:off x="2963520" y="4658485"/>
            <a:ext cx="41227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ea typeface="微软雅黑" panose="020B0503020204020204" pitchFamily="34" charset="-122"/>
                <a:cs typeface="Calibri" panose="020F0502020204030204" pitchFamily="34" charset="0"/>
                <a:sym typeface="+mn-lt"/>
              </a:rPr>
              <a:t>Small scale trial results</a:t>
            </a:r>
            <a:endParaRPr lang="zh-CN" altLang="en-US" sz="2400" b="1" dirty="0">
              <a:solidFill>
                <a:schemeClr val="accent5">
                  <a:lumMod val="50000"/>
                </a:schemeClr>
              </a:solidFill>
              <a:latin typeface="+mn-lt"/>
              <a:ea typeface="微软雅黑" panose="020B0503020204020204" pitchFamily="34" charset="-122"/>
              <a:cs typeface="Calibri" panose="020F0502020204030204" pitchFamily="34" charset="0"/>
              <a:sym typeface="+mn-lt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1807863" y="5532054"/>
            <a:ext cx="793750" cy="495300"/>
          </a:xfrm>
          <a:prstGeom prst="rect">
            <a:avLst/>
          </a:prstGeom>
          <a:solidFill>
            <a:srgbClr val="6CAE43"/>
          </a:solidFill>
          <a:ln>
            <a:solidFill>
              <a:srgbClr val="6CAE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ea typeface="微软雅黑" panose="020B0503020204020204" pitchFamily="34" charset="-122"/>
              </a:rPr>
              <a:t>05</a:t>
            </a:r>
            <a:endParaRPr lang="zh-CN" altLang="en-US" sz="2400" b="1" dirty="0">
              <a:solidFill>
                <a:schemeClr val="accent5">
                  <a:lumMod val="50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18" name="矩形 26"/>
          <p:cNvSpPr>
            <a:spLocks noChangeArrowheads="1"/>
          </p:cNvSpPr>
          <p:nvPr/>
        </p:nvSpPr>
        <p:spPr bwMode="auto">
          <a:xfrm>
            <a:off x="2884390" y="5532054"/>
            <a:ext cx="6662919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ea typeface="微软雅黑" panose="020B0503020204020204" pitchFamily="34" charset="-122"/>
                <a:cs typeface="Calibri" panose="020F0502020204030204" pitchFamily="34" charset="0"/>
                <a:sym typeface="+mn-lt"/>
              </a:rPr>
              <a:t>Conclusion and recommendation</a:t>
            </a:r>
            <a:endParaRPr lang="zh-CN" altLang="en-US" sz="2400" b="1" dirty="0">
              <a:solidFill>
                <a:schemeClr val="accent5">
                  <a:lumMod val="50000"/>
                </a:schemeClr>
              </a:solidFill>
              <a:latin typeface="+mn-lt"/>
              <a:ea typeface="微软雅黑" panose="020B0503020204020204" pitchFamily="34" charset="-122"/>
              <a:cs typeface="Calibri" panose="020F0502020204030204" pitchFamily="34" charset="0"/>
              <a:sym typeface="+mn-lt"/>
            </a:endParaRPr>
          </a:p>
        </p:txBody>
      </p:sp>
      <p:cxnSp>
        <p:nvCxnSpPr>
          <p:cNvPr id="3" name="直接连接符 2"/>
          <p:cNvCxnSpPr/>
          <p:nvPr/>
        </p:nvCxnSpPr>
        <p:spPr>
          <a:xfrm flipV="1">
            <a:off x="-7993" y="1334781"/>
            <a:ext cx="12199993" cy="89574"/>
          </a:xfrm>
          <a:prstGeom prst="line">
            <a:avLst/>
          </a:prstGeom>
          <a:ln w="57150">
            <a:solidFill>
              <a:srgbClr val="22498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 bwMode="auto">
          <a:xfrm>
            <a:off x="1842746" y="3747917"/>
            <a:ext cx="793750" cy="495300"/>
          </a:xfrm>
          <a:prstGeom prst="rect">
            <a:avLst/>
          </a:prstGeom>
          <a:solidFill>
            <a:srgbClr val="6CAE43"/>
          </a:solidFill>
          <a:ln>
            <a:solidFill>
              <a:srgbClr val="6CAE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ea typeface="微软雅黑" panose="020B0503020204020204" pitchFamily="34" charset="-122"/>
              </a:rPr>
              <a:t>03</a:t>
            </a:r>
            <a:endParaRPr lang="zh-CN" altLang="en-US" sz="2400" b="1" dirty="0">
              <a:solidFill>
                <a:schemeClr val="accent5">
                  <a:lumMod val="50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884390" y="3747917"/>
            <a:ext cx="3692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  <a:ea typeface="微软雅黑" panose="020B0503020204020204" pitchFamily="34" charset="-122"/>
                <a:cs typeface="Calibri" panose="020F0502020204030204" pitchFamily="34" charset="0"/>
              </a:rPr>
              <a:t>Single laboratory validation</a:t>
            </a:r>
            <a:endParaRPr lang="zh-CN" altLang="en-US" sz="2400" b="1" dirty="0">
              <a:solidFill>
                <a:schemeClr val="accent5">
                  <a:lumMod val="50000"/>
                </a:schemeClr>
              </a:solidFill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 bldLvl="0" animBg="1"/>
      <p:bldP spid="65" grpId="0"/>
      <p:bldP spid="66" grpId="0" bldLvl="0" animBg="1"/>
      <p:bldP spid="67" grpId="0"/>
      <p:bldP spid="68" grpId="0" bldLvl="0" animBg="1"/>
      <p:bldP spid="69" grpId="0"/>
      <p:bldP spid="17" grpId="0" bldLvl="0" animBg="1"/>
      <p:bldP spid="18" grpId="0"/>
      <p:bldP spid="12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>
            <a:off x="0" y="508000"/>
            <a:ext cx="182563" cy="508000"/>
          </a:xfrm>
          <a:prstGeom prst="rect">
            <a:avLst/>
          </a:prstGeom>
          <a:solidFill>
            <a:srgbClr val="6CA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pic>
        <p:nvPicPr>
          <p:cNvPr id="3" name="图片 2" descr="东湖高科logo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5905" y="561975"/>
            <a:ext cx="1291590" cy="40322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26869" y="507756"/>
            <a:ext cx="11164283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3200" b="1" dirty="0" smtClean="0">
                <a:solidFill>
                  <a:schemeClr val="accent5">
                    <a:lumMod val="50000"/>
                  </a:schemeClr>
                </a:solidFill>
              </a:rPr>
              <a:t>Summary </a:t>
            </a:r>
            <a:r>
              <a:rPr lang="en-US" altLang="zh-CN" sz="3200" b="1" dirty="0">
                <a:solidFill>
                  <a:schemeClr val="accent5">
                    <a:lumMod val="50000"/>
                  </a:schemeClr>
                </a:solidFill>
              </a:rPr>
              <a:t>of </a:t>
            </a:r>
            <a:r>
              <a:rPr lang="en-US" altLang="zh-CN" sz="3200" b="1" dirty="0" smtClean="0">
                <a:solidFill>
                  <a:schemeClr val="accent5">
                    <a:lumMod val="50000"/>
                  </a:schemeClr>
                </a:solidFill>
              </a:rPr>
              <a:t>the </a:t>
            </a:r>
            <a:r>
              <a:rPr lang="en-GB" altLang="zh-CN" sz="3200" b="1" dirty="0" smtClean="0">
                <a:solidFill>
                  <a:schemeClr val="accent5">
                    <a:lumMod val="50000"/>
                  </a:schemeClr>
                </a:solidFill>
              </a:rPr>
              <a:t>Statistic </a:t>
            </a:r>
            <a:r>
              <a:rPr lang="en-US" altLang="zh-CN" sz="3200" b="1" dirty="0" smtClean="0">
                <a:solidFill>
                  <a:schemeClr val="accent5">
                    <a:lumMod val="50000"/>
                  </a:schemeClr>
                </a:solidFill>
              </a:rPr>
              <a:t>results </a:t>
            </a:r>
            <a:r>
              <a:rPr lang="en-US" altLang="zh-CN" sz="3200" b="1" dirty="0">
                <a:solidFill>
                  <a:schemeClr val="accent5">
                    <a:lumMod val="50000"/>
                  </a:schemeClr>
                </a:solidFill>
              </a:rPr>
              <a:t>of all laboratories </a:t>
            </a:r>
            <a:endParaRPr lang="en-GB" altLang="zh-CN" sz="32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766720"/>
              </p:ext>
            </p:extLst>
          </p:nvPr>
        </p:nvGraphicFramePr>
        <p:xfrm>
          <a:off x="404446" y="1503807"/>
          <a:ext cx="11438791" cy="5008358"/>
        </p:xfrm>
        <a:graphic>
          <a:graphicData uri="http://schemas.openxmlformats.org/drawingml/2006/table">
            <a:tbl>
              <a:tblPr firstCol="1" bandRow="1">
                <a:tableStyleId>{5940675A-B579-460E-94D1-54222C63F5DA}</a:tableStyleId>
              </a:tblPr>
              <a:tblGrid>
                <a:gridCol w="1811216">
                  <a:extLst>
                    <a:ext uri="{9D8B030D-6E8A-4147-A177-3AD203B41FA5}">
                      <a16:colId xmlns:a16="http://schemas.microsoft.com/office/drawing/2014/main" xmlns="" val="3878476477"/>
                    </a:ext>
                  </a:extLst>
                </a:gridCol>
                <a:gridCol w="16969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177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705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6503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6503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51227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319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400" b="1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1196" marR="111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b="1" kern="100" dirty="0" smtClean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TC1</a:t>
                      </a:r>
                      <a:endParaRPr lang="zh-CN" sz="1400" b="1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1196" marR="111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b="1" kern="100" dirty="0" smtClean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TC2</a:t>
                      </a:r>
                      <a:endParaRPr lang="zh-CN" sz="1400" b="1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1196" marR="111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b="1" kern="100" dirty="0" smtClean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TK1</a:t>
                      </a:r>
                      <a:endParaRPr lang="zh-CN" sz="1400" b="1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1196" marR="111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b="1" kern="100" dirty="0" smtClean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TK2</a:t>
                      </a:r>
                      <a:endParaRPr lang="zh-CN" sz="1400" b="1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1196" marR="111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b="1" kern="100" dirty="0" smtClean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SL1</a:t>
                      </a:r>
                      <a:endParaRPr lang="zh-CN" sz="1400" b="1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1196" marR="111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b="1" kern="100" dirty="0" smtClean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SL2</a:t>
                      </a:r>
                      <a:endParaRPr lang="zh-CN" sz="1400" b="1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1196" marR="11196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77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r>
                        <a:rPr lang="en-US" sz="1600" kern="0" baseline="-25000" dirty="0">
                          <a:effectLst/>
                        </a:rPr>
                        <a:t>1</a:t>
                      </a:r>
                      <a:r>
                        <a:rPr lang="en-US" sz="1600" kern="0" dirty="0">
                          <a:effectLst/>
                        </a:rPr>
                        <a:t>=sum Yi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1196" marR="111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280.88</a:t>
                      </a:r>
                      <a:endParaRPr lang="zh-CN" sz="1600" b="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281.49</a:t>
                      </a:r>
                      <a:endParaRPr lang="zh-CN" sz="1600" b="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228.66</a:t>
                      </a:r>
                      <a:endParaRPr lang="zh-CN" sz="1600" b="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227.63</a:t>
                      </a:r>
                      <a:endParaRPr lang="zh-CN" sz="1600" b="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123.42</a:t>
                      </a:r>
                      <a:endParaRPr lang="zh-CN" sz="1600" b="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123.39</a:t>
                      </a:r>
                      <a:endParaRPr lang="zh-CN" sz="1600" b="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725148455"/>
                  </a:ext>
                </a:extLst>
              </a:tr>
              <a:tr h="2577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r>
                        <a:rPr lang="en-US" sz="1600" kern="0" baseline="-25000" dirty="0">
                          <a:effectLst/>
                        </a:rPr>
                        <a:t>2</a:t>
                      </a:r>
                      <a:r>
                        <a:rPr lang="en-US" sz="1600" kern="0" dirty="0">
                          <a:effectLst/>
                        </a:rPr>
                        <a:t>=sum Yi</a:t>
                      </a:r>
                      <a:r>
                        <a:rPr lang="en-US" sz="1600" kern="0" baseline="30000" dirty="0">
                          <a:effectLst/>
                        </a:rPr>
                        <a:t>2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1196" marR="111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26297.82845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26412.20202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17429.21017 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17272.07366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5077.75606 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5075.71446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745700175"/>
                  </a:ext>
                </a:extLst>
              </a:tr>
              <a:tr h="2577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S</a:t>
                      </a:r>
                      <a:r>
                        <a:rPr lang="en-US" sz="1600" kern="0" baseline="-25000" dirty="0">
                          <a:effectLst/>
                        </a:rPr>
                        <a:t>3</a:t>
                      </a:r>
                      <a:r>
                        <a:rPr lang="en-US" sz="1600" kern="0" dirty="0">
                          <a:effectLst/>
                        </a:rPr>
                        <a:t>=sum Si</a:t>
                      </a:r>
                      <a:r>
                        <a:rPr lang="en-US" sz="1600" kern="0" baseline="30000" dirty="0">
                          <a:effectLst/>
                        </a:rPr>
                        <a:t>2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1196" marR="111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0.0630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0.1197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0.4541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0.2424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0.2682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0.2971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402149818"/>
                  </a:ext>
                </a:extLst>
              </a:tr>
              <a:tr h="2577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No. </a:t>
                      </a:r>
                      <a:r>
                        <a:rPr lang="en-US" sz="1600" kern="0" dirty="0" smtClean="0">
                          <a:effectLst/>
                        </a:rPr>
                        <a:t>Lab, P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1196" marR="111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3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3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3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3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3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3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551771653"/>
                  </a:ext>
                </a:extLst>
              </a:tr>
              <a:tr h="3062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No. </a:t>
                      </a:r>
                      <a:r>
                        <a:rPr lang="en-US" sz="1600" kern="0" dirty="0" smtClean="0">
                          <a:effectLst/>
                        </a:rPr>
                        <a:t>Determination, </a:t>
                      </a:r>
                      <a:r>
                        <a:rPr lang="en-US" sz="1600" kern="0" dirty="0">
                          <a:effectLst/>
                        </a:rPr>
                        <a:t>n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1196" marR="111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4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4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4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4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4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4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221751712"/>
                  </a:ext>
                </a:extLst>
              </a:tr>
              <a:tr h="2577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Average Y=S</a:t>
                      </a:r>
                      <a:r>
                        <a:rPr lang="en-US" sz="1600" kern="0" baseline="-25000" dirty="0">
                          <a:effectLst/>
                        </a:rPr>
                        <a:t>1</a:t>
                      </a:r>
                      <a:r>
                        <a:rPr lang="en-US" sz="1600" kern="0" dirty="0">
                          <a:effectLst/>
                        </a:rPr>
                        <a:t>/P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1196" marR="111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93.63 /936.3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93.83 /938.3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76.22 /762.2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75.88 /758.8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41.14 / 411.4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41.13 / 411.3 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516500455"/>
                  </a:ext>
                </a:extLst>
              </a:tr>
              <a:tr h="4083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en-US" altLang="zh-CN" sz="1600" b="0" i="0" u="none" strike="noStrike" kern="0" cap="none" spc="0" normalizeH="0" baseline="-2500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kumimoji="0" lang="zh-CN" altLang="en-US" sz="16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1196" marR="111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0.1449</a:t>
                      </a:r>
                      <a:endParaRPr lang="zh-CN" sz="1600" kern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0.1997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0.3890</a:t>
                      </a:r>
                      <a:endParaRPr lang="zh-CN" sz="1600" kern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0.2843</a:t>
                      </a:r>
                      <a:endParaRPr lang="zh-CN" sz="1600" kern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0.2990</a:t>
                      </a:r>
                      <a:endParaRPr lang="zh-CN" sz="1600" kern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0.3147</a:t>
                      </a:r>
                      <a:endParaRPr lang="zh-CN" sz="1600" kern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113322382"/>
                  </a:ext>
                </a:extLst>
              </a:tr>
              <a:tr h="3404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en-US" altLang="zh-CN" sz="1600" b="0" i="0" u="none" strike="noStrike" kern="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endParaRPr kumimoji="0" lang="zh-CN" altLang="en-US" sz="16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1196" marR="111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0.4309</a:t>
                      </a:r>
                      <a:endParaRPr lang="zh-CN" sz="1600" kern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0.4648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0.3864</a:t>
                      </a:r>
                      <a:endParaRPr lang="zh-CN" sz="1600" kern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0.2594</a:t>
                      </a:r>
                      <a:endParaRPr lang="zh-CN" sz="1600" kern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0.2273</a:t>
                      </a:r>
                      <a:endParaRPr lang="zh-CN" sz="1600" kern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0.5616</a:t>
                      </a:r>
                      <a:endParaRPr lang="zh-CN" sz="1600" kern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21089635"/>
                  </a:ext>
                </a:extLst>
              </a:tr>
              <a:tr h="3553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0" dirty="0" smtClean="0">
                          <a:effectLst/>
                        </a:rPr>
                        <a:t>S</a:t>
                      </a:r>
                      <a:r>
                        <a:rPr lang="en-US" altLang="zh-CN" sz="1600" kern="0" baseline="-25000" dirty="0" smtClean="0">
                          <a:effectLst/>
                        </a:rPr>
                        <a:t>R</a:t>
                      </a:r>
                      <a:endParaRPr lang="zh-CN" alt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1196" marR="111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0.4546</a:t>
                      </a:r>
                      <a:endParaRPr lang="zh-CN" sz="1600" kern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0.5059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0.5483</a:t>
                      </a:r>
                      <a:endParaRPr lang="zh-CN" sz="1600" kern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0.3848</a:t>
                      </a:r>
                      <a:endParaRPr lang="zh-CN" sz="1600" kern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0.3756</a:t>
                      </a:r>
                      <a:endParaRPr lang="zh-CN" sz="1600" kern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0.6438</a:t>
                      </a:r>
                      <a:endParaRPr lang="zh-CN" sz="1600" kern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11323278"/>
                  </a:ext>
                </a:extLst>
              </a:tr>
              <a:tr h="3692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r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1196" marR="111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0.5593 / </a:t>
                      </a:r>
                      <a:r>
                        <a:rPr lang="en-US" altLang="zh-CN" sz="1600" kern="0" dirty="0" smtClean="0">
                          <a:effectLst/>
                        </a:rPr>
                        <a:t>5.593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0.4056 / </a:t>
                      </a:r>
                      <a:r>
                        <a:rPr lang="en-US" altLang="zh-CN" sz="1600" kern="0" dirty="0" smtClean="0">
                          <a:effectLst/>
                        </a:rPr>
                        <a:t>4.056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1.0893  / </a:t>
                      </a:r>
                      <a:r>
                        <a:rPr lang="en-US" altLang="zh-CN" sz="1600" kern="0" dirty="0" smtClean="0">
                          <a:effectLst/>
                        </a:rPr>
                        <a:t>10.893 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0" dirty="0" smtClean="0">
                          <a:effectLst/>
                        </a:rPr>
                        <a:t>0.7959</a:t>
                      </a:r>
                      <a:r>
                        <a:rPr lang="en-US" sz="1600" kern="0" dirty="0" smtClean="0">
                          <a:effectLst/>
                        </a:rPr>
                        <a:t> / </a:t>
                      </a:r>
                      <a:r>
                        <a:rPr lang="en-US" altLang="zh-CN" sz="1600" kern="0" dirty="0" smtClean="0">
                          <a:effectLst/>
                        </a:rPr>
                        <a:t>7.959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0.8371 / </a:t>
                      </a:r>
                      <a:r>
                        <a:rPr lang="en-US" altLang="zh-CN" sz="1600" kern="0" dirty="0" smtClean="0">
                          <a:effectLst/>
                        </a:rPr>
                        <a:t>8.371 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0" dirty="0" smtClean="0">
                          <a:effectLst/>
                        </a:rPr>
                        <a:t>0.8811</a:t>
                      </a:r>
                      <a:r>
                        <a:rPr lang="en-US" sz="1600" kern="0" dirty="0" smtClean="0">
                          <a:effectLst/>
                        </a:rPr>
                        <a:t> / </a:t>
                      </a:r>
                      <a:r>
                        <a:rPr lang="en-US" altLang="zh-CN" sz="1600" kern="0" dirty="0" smtClean="0">
                          <a:effectLst/>
                        </a:rPr>
                        <a:t>8.811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66181447"/>
                  </a:ext>
                </a:extLst>
              </a:tr>
              <a:tr h="383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R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1196" marR="1119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1.4166 </a:t>
                      </a:r>
                      <a:r>
                        <a:rPr lang="en-US" sz="1600" kern="0" dirty="0" smtClean="0">
                          <a:effectLst/>
                        </a:rPr>
                        <a:t>/ </a:t>
                      </a:r>
                      <a:r>
                        <a:rPr lang="en-US" altLang="zh-CN" sz="1600" kern="0" dirty="0" smtClean="0">
                          <a:effectLst/>
                        </a:rPr>
                        <a:t>14.166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1.2729 / </a:t>
                      </a:r>
                      <a:r>
                        <a:rPr lang="en-US" altLang="zh-CN" sz="1600" kern="0" dirty="0" smtClean="0">
                          <a:effectLst/>
                        </a:rPr>
                        <a:t>12.729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1.5354  / </a:t>
                      </a:r>
                      <a:r>
                        <a:rPr lang="en-US" altLang="zh-CN" sz="1600" kern="0" dirty="0" smtClean="0">
                          <a:effectLst/>
                        </a:rPr>
                        <a:t>15.354 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1.0774 / </a:t>
                      </a:r>
                      <a:r>
                        <a:rPr lang="en-US" altLang="zh-CN" sz="1600" kern="0" dirty="0" smtClean="0">
                          <a:effectLst/>
                        </a:rPr>
                        <a:t>10.774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1.0516  / </a:t>
                      </a:r>
                      <a:r>
                        <a:rPr lang="en-US" altLang="zh-CN" sz="1600" kern="0" dirty="0" smtClean="0">
                          <a:effectLst/>
                        </a:rPr>
                        <a:t>10.516 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1.8025 / </a:t>
                      </a:r>
                      <a:r>
                        <a:rPr lang="en-US" altLang="zh-CN" sz="1600" kern="0" dirty="0" smtClean="0">
                          <a:effectLst/>
                        </a:rPr>
                        <a:t>18.025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288264034"/>
                  </a:ext>
                </a:extLst>
              </a:tr>
              <a:tr h="3635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err="1" smtClean="0">
                          <a:effectLst/>
                        </a:rPr>
                        <a:t>RSD</a:t>
                      </a:r>
                      <a:r>
                        <a:rPr lang="en-US" sz="1600" kern="0" baseline="-25000" dirty="0" err="1" smtClean="0">
                          <a:effectLst/>
                        </a:rPr>
                        <a:t>r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1196" marR="1119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0.2129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0.1547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0.5104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0.3746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0.7267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0.7651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89348871"/>
                  </a:ext>
                </a:extLst>
              </a:tr>
              <a:tr h="351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SD</a:t>
                      </a:r>
                      <a:r>
                        <a:rPr lang="en-US" sz="1600" kern="0" baseline="-25000" dirty="0" smtClean="0">
                          <a:effectLst/>
                        </a:rPr>
                        <a:t>R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1196" marR="11196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0.5392 </a:t>
                      </a:r>
                      <a:endParaRPr lang="zh-CN" sz="1600" kern="100" dirty="0">
                        <a:solidFill>
                          <a:srgbClr val="00B05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0.4856 </a:t>
                      </a:r>
                      <a:endParaRPr lang="zh-CN" sz="1600" kern="100" dirty="0">
                        <a:solidFill>
                          <a:srgbClr val="00B05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0.7194 </a:t>
                      </a:r>
                      <a:endParaRPr lang="zh-CN" sz="1600" kern="100" dirty="0">
                        <a:solidFill>
                          <a:srgbClr val="00B05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0.5071</a:t>
                      </a:r>
                      <a:endParaRPr lang="zh-CN" sz="1600" kern="100" dirty="0">
                        <a:solidFill>
                          <a:srgbClr val="00B05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0.9129</a:t>
                      </a:r>
                      <a:endParaRPr lang="zh-CN" sz="1600" kern="100" dirty="0">
                        <a:solidFill>
                          <a:srgbClr val="00B05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1.5652</a:t>
                      </a:r>
                      <a:endParaRPr lang="zh-CN" sz="1600" kern="100" dirty="0">
                        <a:solidFill>
                          <a:srgbClr val="00B05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50219451"/>
                  </a:ext>
                </a:extLst>
              </a:tr>
              <a:tr h="351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RSD</a:t>
                      </a:r>
                      <a:r>
                        <a:rPr lang="en-US" sz="1600" kern="0" baseline="-25000" dirty="0" smtClean="0">
                          <a:effectLst/>
                        </a:rPr>
                        <a:t>R</a:t>
                      </a:r>
                      <a:r>
                        <a:rPr lang="en-US" sz="1600" kern="0" dirty="0" smtClean="0">
                          <a:effectLst/>
                        </a:rPr>
                        <a:t> (</a:t>
                      </a:r>
                      <a:r>
                        <a:rPr lang="en-US" sz="1600" kern="0" dirty="0" err="1" smtClean="0">
                          <a:effectLst/>
                        </a:rPr>
                        <a:t>Hor</a:t>
                      </a:r>
                      <a:r>
                        <a:rPr lang="en-US" sz="1600" kern="0" dirty="0" smtClean="0">
                          <a:effectLst/>
                        </a:rPr>
                        <a:t>)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1196" marR="11196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2.0193 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2.0199 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2.0834 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2.</a:t>
                      </a:r>
                      <a:r>
                        <a:rPr lang="en-US" altLang="zh-CN" sz="1600" kern="1200" dirty="0" smtClean="0">
                          <a:effectLst/>
                        </a:rPr>
                        <a:t>0849 </a:t>
                      </a:r>
                      <a:r>
                        <a:rPr lang="en-US" sz="1600" kern="0" dirty="0" smtClean="0">
                          <a:effectLst/>
                        </a:rPr>
                        <a:t> 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2.2861 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2.2</a:t>
                      </a:r>
                      <a:r>
                        <a:rPr lang="en-US" altLang="zh-CN" sz="1600" kern="1200" dirty="0" smtClean="0">
                          <a:effectLst/>
                        </a:rPr>
                        <a:t>862</a:t>
                      </a:r>
                      <a:r>
                        <a:rPr lang="en-US" sz="1600" kern="0" dirty="0" smtClean="0">
                          <a:effectLst/>
                        </a:rPr>
                        <a:t> 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50970389"/>
                  </a:ext>
                </a:extLst>
              </a:tr>
              <a:tr h="2577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err="1" smtClean="0">
                          <a:effectLst/>
                        </a:rPr>
                        <a:t>HorRat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1196" marR="11196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0" dirty="0" smtClean="0">
                          <a:effectLst/>
                        </a:rPr>
                        <a:t>0.27</a:t>
                      </a:r>
                      <a:endParaRPr lang="zh-CN" sz="1600" kern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</a:rPr>
                        <a:t>0.24</a:t>
                      </a:r>
                      <a:endParaRPr lang="zh-CN" sz="16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</a:rPr>
                        <a:t>0.35</a:t>
                      </a:r>
                      <a:endParaRPr lang="zh-CN" sz="16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</a:rPr>
                        <a:t>0.24</a:t>
                      </a:r>
                      <a:endParaRPr lang="zh-CN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</a:rPr>
                        <a:t>0.40</a:t>
                      </a:r>
                      <a:endParaRPr lang="zh-CN" sz="16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</a:rPr>
                        <a:t>0.68</a:t>
                      </a:r>
                      <a:endParaRPr lang="zh-CN" sz="16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0363786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940591" y="1103699"/>
            <a:ext cx="392928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Table 7. Statistics of the results</a:t>
            </a:r>
            <a:endParaRPr kumimoji="0" lang="en-US" altLang="zh-CN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03472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>
            <a:off x="0" y="508000"/>
            <a:ext cx="182563" cy="508000"/>
          </a:xfrm>
          <a:prstGeom prst="rect">
            <a:avLst/>
          </a:prstGeom>
          <a:solidFill>
            <a:srgbClr val="6CA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pic>
        <p:nvPicPr>
          <p:cNvPr id="3" name="图片 2" descr="东湖高科logo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5905" y="561975"/>
            <a:ext cx="1291590" cy="40322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26869" y="507756"/>
            <a:ext cx="11164283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3200" b="1" dirty="0">
                <a:solidFill>
                  <a:schemeClr val="accent5">
                    <a:lumMod val="50000"/>
                  </a:schemeClr>
                </a:solidFill>
              </a:rPr>
              <a:t>Statistical </a:t>
            </a:r>
            <a:r>
              <a:rPr lang="en-US" altLang="zh-CN" sz="3200" b="1" dirty="0" smtClean="0">
                <a:solidFill>
                  <a:schemeClr val="accent5">
                    <a:lumMod val="50000"/>
                  </a:schemeClr>
                </a:solidFill>
              </a:rPr>
              <a:t>formulas</a:t>
            </a:r>
            <a:endParaRPr lang="en-GB" altLang="zh-CN" sz="32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003634" y="258710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 dirty="0">
              <a:latin typeface="Calibri" panose="020F0502020204030204" pitchFamily="34" charset="0"/>
              <a:ea typeface="华文新魏" pitchFamily="2" charset="-122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003634" y="30252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 dirty="0">
              <a:latin typeface="Calibri" panose="020F0502020204030204" pitchFamily="34" charset="0"/>
              <a:ea typeface="华文新魏" pitchFamily="2" charset="-122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003634" y="34602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 dirty="0">
              <a:latin typeface="Calibri" panose="020F0502020204030204" pitchFamily="34" charset="0"/>
              <a:ea typeface="华文新魏" pitchFamily="2" charset="-122"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6003634" y="30252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 dirty="0">
              <a:latin typeface="Calibri" panose="020F0502020204030204" pitchFamily="34" charset="0"/>
              <a:ea typeface="华文新魏" pitchFamily="2" charset="-122"/>
            </a:endParaRPr>
          </a:p>
        </p:txBody>
      </p:sp>
      <p:graphicFrame>
        <p:nvGraphicFramePr>
          <p:cNvPr id="12" name="Object 10"/>
          <p:cNvGraphicFramePr>
            <a:graphicFrameLocks noChangeAspect="1"/>
          </p:cNvGraphicFramePr>
          <p:nvPr/>
        </p:nvGraphicFramePr>
        <p:xfrm>
          <a:off x="1488018" y="1360489"/>
          <a:ext cx="1246716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5" name="公式" r:id="rId4" imgW="685502" imgH="444307" progId="Equation.3">
                  <p:embed/>
                </p:oleObj>
              </mc:Choice>
              <mc:Fallback>
                <p:oleObj name="公式" r:id="rId4" imgW="685502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8018" y="1360489"/>
                        <a:ext cx="1246716" cy="598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6003634" y="30252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 dirty="0">
              <a:latin typeface="Calibri" panose="020F0502020204030204" pitchFamily="34" charset="0"/>
              <a:ea typeface="华文新魏" pitchFamily="2" charset="-122"/>
            </a:endParaRPr>
          </a:p>
        </p:txBody>
      </p:sp>
      <p:graphicFrame>
        <p:nvGraphicFramePr>
          <p:cNvPr id="14" name="Object 12"/>
          <p:cNvGraphicFramePr>
            <a:graphicFrameLocks noChangeAspect="1"/>
          </p:cNvGraphicFramePr>
          <p:nvPr/>
        </p:nvGraphicFramePr>
        <p:xfrm>
          <a:off x="4559300" y="1268413"/>
          <a:ext cx="1441451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6" name="公式" r:id="rId6" imgW="774364" imgH="444307" progId="Equation.3">
                  <p:embed/>
                </p:oleObj>
              </mc:Choice>
              <mc:Fallback>
                <p:oleObj name="公式" r:id="rId6" imgW="774364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9300" y="1268413"/>
                        <a:ext cx="1441451" cy="61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6003634" y="30252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 dirty="0">
              <a:latin typeface="Calibri" panose="020F0502020204030204" pitchFamily="34" charset="0"/>
              <a:ea typeface="华文新魏" pitchFamily="2" charset="-122"/>
            </a:endParaRPr>
          </a:p>
        </p:txBody>
      </p:sp>
      <p:graphicFrame>
        <p:nvGraphicFramePr>
          <p:cNvPr id="16" name="Object 14"/>
          <p:cNvGraphicFramePr>
            <a:graphicFrameLocks noChangeAspect="1"/>
          </p:cNvGraphicFramePr>
          <p:nvPr/>
        </p:nvGraphicFramePr>
        <p:xfrm>
          <a:off x="8208434" y="1273175"/>
          <a:ext cx="1439333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7" name="公式" r:id="rId8" imgW="736280" imgH="444307" progId="Equation.3">
                  <p:embed/>
                </p:oleObj>
              </mc:Choice>
              <mc:Fallback>
                <p:oleObj name="公式" r:id="rId8" imgW="736280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8434" y="1273175"/>
                        <a:ext cx="1439333" cy="642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6003634" y="304430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 dirty="0">
              <a:latin typeface="Calibri" panose="020F0502020204030204" pitchFamily="34" charset="0"/>
              <a:ea typeface="华文新魏" pitchFamily="2" charset="-122"/>
            </a:endParaRPr>
          </a:p>
        </p:txBody>
      </p:sp>
      <p:graphicFrame>
        <p:nvGraphicFramePr>
          <p:cNvPr id="18" name="Object 16"/>
          <p:cNvGraphicFramePr>
            <a:graphicFrameLocks noChangeAspect="1"/>
          </p:cNvGraphicFramePr>
          <p:nvPr/>
        </p:nvGraphicFramePr>
        <p:xfrm>
          <a:off x="1488017" y="2184400"/>
          <a:ext cx="1151467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8" name="公式" r:id="rId10" imgW="583947" imgH="406224" progId="Equation.3">
                  <p:embed/>
                </p:oleObj>
              </mc:Choice>
              <mc:Fallback>
                <p:oleObj name="公式" r:id="rId10" imgW="583947" imgH="4062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8017" y="2184400"/>
                        <a:ext cx="1151467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8206317" y="2060576"/>
          <a:ext cx="2497667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9" name="公式" r:id="rId12" imgW="1397000" imgH="457200" progId="Equation.3">
                  <p:embed/>
                </p:oleObj>
              </mc:Choice>
              <mc:Fallback>
                <p:oleObj name="公式" r:id="rId12" imgW="13970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6317" y="2060576"/>
                        <a:ext cx="2497667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0"/>
          <p:cNvGraphicFramePr>
            <a:graphicFrameLocks noChangeAspect="1"/>
          </p:cNvGraphicFramePr>
          <p:nvPr/>
        </p:nvGraphicFramePr>
        <p:xfrm>
          <a:off x="4593167" y="2133601"/>
          <a:ext cx="2078567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0" name="公式" r:id="rId14" imgW="977900" imgH="241300" progId="Equation.3">
                  <p:embed/>
                </p:oleObj>
              </mc:Choice>
              <mc:Fallback>
                <p:oleObj name="公式" r:id="rId14" imgW="9779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3167" y="2133601"/>
                        <a:ext cx="2078567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2"/>
          <p:cNvGraphicFramePr>
            <a:graphicFrameLocks noChangeAspect="1"/>
          </p:cNvGraphicFramePr>
          <p:nvPr/>
        </p:nvGraphicFramePr>
        <p:xfrm>
          <a:off x="1488017" y="2997200"/>
          <a:ext cx="1919816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1" name="公式" r:id="rId16" imgW="888614" imgH="291973" progId="Equation.3">
                  <p:embed/>
                </p:oleObj>
              </mc:Choice>
              <mc:Fallback>
                <p:oleObj name="公式" r:id="rId16" imgW="888614" imgH="29197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8017" y="2997200"/>
                        <a:ext cx="1919816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4"/>
          <p:cNvGraphicFramePr>
            <a:graphicFrameLocks noChangeAspect="1"/>
          </p:cNvGraphicFramePr>
          <p:nvPr/>
        </p:nvGraphicFramePr>
        <p:xfrm>
          <a:off x="4605867" y="2933700"/>
          <a:ext cx="2065867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2" name="公式" r:id="rId18" imgW="977476" imgH="291973" progId="Equation.3">
                  <p:embed/>
                </p:oleObj>
              </mc:Choice>
              <mc:Fallback>
                <p:oleObj name="公式" r:id="rId18" imgW="977476" imgH="29197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5867" y="2933700"/>
                        <a:ext cx="2065867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1488018" y="4395788"/>
            <a:ext cx="7969249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600" b="0" dirty="0">
                <a:latin typeface="Calibri" panose="020F0502020204030204" pitchFamily="34" charset="0"/>
                <a:ea typeface="华文新魏" pitchFamily="2" charset="-122"/>
              </a:rPr>
              <a:t>Where: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600" b="0" dirty="0">
                <a:latin typeface="Calibri" panose="020F0502020204030204" pitchFamily="34" charset="0"/>
                <a:ea typeface="华文新魏" pitchFamily="2" charset="-122"/>
              </a:rPr>
              <a:t>  Yi   = mean of the various laboratories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600" b="0" dirty="0">
                <a:latin typeface="Calibri" panose="020F0502020204030204" pitchFamily="34" charset="0"/>
                <a:ea typeface="华文新魏" pitchFamily="2" charset="-122"/>
              </a:rPr>
              <a:t>  Si   = standard deviation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600" b="0" dirty="0">
                <a:latin typeface="Calibri" panose="020F0502020204030204" pitchFamily="34" charset="0"/>
                <a:ea typeface="华文新魏" pitchFamily="2" charset="-122"/>
              </a:rPr>
              <a:t>  P    = number of laboratories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600" b="0" dirty="0">
                <a:latin typeface="Calibri" panose="020F0502020204030204" pitchFamily="34" charset="0"/>
                <a:ea typeface="华文新魏" pitchFamily="2" charset="-122"/>
              </a:rPr>
              <a:t>  n    = number of measurements </a:t>
            </a:r>
            <a:r>
              <a:rPr lang="en-US" altLang="zh-CN" sz="1600" b="0" dirty="0" smtClean="0">
                <a:latin typeface="Calibri" panose="020F0502020204030204" pitchFamily="34" charset="0"/>
                <a:ea typeface="华文新魏" pitchFamily="2" charset="-122"/>
              </a:rPr>
              <a:t>( </a:t>
            </a:r>
            <a:r>
              <a:rPr lang="en-US" altLang="zh-CN" sz="1600" b="0" dirty="0">
                <a:latin typeface="Calibri" panose="020F0502020204030204" pitchFamily="34" charset="0"/>
                <a:ea typeface="华文新魏" pitchFamily="2" charset="-122"/>
              </a:rPr>
              <a:t>here n=4 </a:t>
            </a:r>
            <a:r>
              <a:rPr lang="en-US" altLang="zh-CN" sz="1600" b="0" dirty="0" smtClean="0">
                <a:latin typeface="Calibri" panose="020F0502020204030204" pitchFamily="34" charset="0"/>
                <a:ea typeface="华文新魏" pitchFamily="2" charset="-122"/>
              </a:rPr>
              <a:t>)</a:t>
            </a:r>
            <a:endParaRPr lang="en-US" altLang="zh-CN" sz="1600" b="0" dirty="0">
              <a:latin typeface="Calibri" panose="020F0502020204030204" pitchFamily="34" charset="0"/>
              <a:ea typeface="华文新魏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600" b="0" dirty="0">
                <a:latin typeface="Calibri" panose="020F0502020204030204" pitchFamily="34" charset="0"/>
                <a:ea typeface="华文新魏" pitchFamily="2" charset="-122"/>
              </a:rPr>
              <a:t>  x    = average, in unit of g/kg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600" b="0" dirty="0">
                <a:latin typeface="Calibri" panose="020F0502020204030204" pitchFamily="34" charset="0"/>
                <a:ea typeface="华文新魏" pitchFamily="2" charset="-122"/>
              </a:rPr>
              <a:t>  c    = the concentration of the </a:t>
            </a:r>
            <a:r>
              <a:rPr lang="en-US" altLang="zh-CN" sz="1600" b="0" dirty="0" err="1">
                <a:latin typeface="Calibri" panose="020F0502020204030204" pitchFamily="34" charset="0"/>
                <a:ea typeface="华文新魏" pitchFamily="2" charset="-122"/>
              </a:rPr>
              <a:t>analyte</a:t>
            </a:r>
            <a:r>
              <a:rPr lang="en-US" altLang="zh-CN" sz="1600" b="0" dirty="0">
                <a:latin typeface="Calibri" panose="020F0502020204030204" pitchFamily="34" charset="0"/>
                <a:ea typeface="华文新魏" pitchFamily="2" charset="-122"/>
              </a:rPr>
              <a:t> as a decimal fraction</a:t>
            </a:r>
            <a:endParaRPr lang="zh-CN" altLang="en-US" sz="1600" b="0" dirty="0">
              <a:latin typeface="Calibri" panose="020F0502020204030204" pitchFamily="34" charset="0"/>
              <a:ea typeface="华文新魏" pitchFamily="2" charset="-122"/>
            </a:endParaRPr>
          </a:p>
        </p:txBody>
      </p:sp>
      <p:graphicFrame>
        <p:nvGraphicFramePr>
          <p:cNvPr id="24" name="Object 30"/>
          <p:cNvGraphicFramePr>
            <a:graphicFrameLocks noChangeAspect="1"/>
          </p:cNvGraphicFramePr>
          <p:nvPr/>
        </p:nvGraphicFramePr>
        <p:xfrm>
          <a:off x="8208434" y="3027364"/>
          <a:ext cx="240030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3" name="公式" r:id="rId20" imgW="1129810" imgH="215806" progId="Equation.3">
                  <p:embed/>
                </p:oleObj>
              </mc:Choice>
              <mc:Fallback>
                <p:oleObj name="公式" r:id="rId20" imgW="112981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8434" y="3027364"/>
                        <a:ext cx="2400300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32"/>
          <p:cNvGraphicFramePr>
            <a:graphicFrameLocks noChangeAspect="1"/>
          </p:cNvGraphicFramePr>
          <p:nvPr/>
        </p:nvGraphicFramePr>
        <p:xfrm>
          <a:off x="1488018" y="3862388"/>
          <a:ext cx="2302933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4" name="公式" r:id="rId22" imgW="1193800" imgH="215900" progId="Equation.3">
                  <p:embed/>
                </p:oleObj>
              </mc:Choice>
              <mc:Fallback>
                <p:oleObj name="公式" r:id="rId22" imgW="11938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8018" y="3862388"/>
                        <a:ext cx="2302933" cy="315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34"/>
          <p:cNvGraphicFramePr>
            <a:graphicFrameLocks noChangeAspect="1"/>
          </p:cNvGraphicFramePr>
          <p:nvPr/>
        </p:nvGraphicFramePr>
        <p:xfrm>
          <a:off x="5232400" y="3789364"/>
          <a:ext cx="307340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5" name="公式" r:id="rId24" imgW="1473200" imgH="228600" progId="Equation.3">
                  <p:embed/>
                </p:oleObj>
              </mc:Choice>
              <mc:Fallback>
                <p:oleObj name="公式" r:id="rId24" imgW="1473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2400" y="3789364"/>
                        <a:ext cx="3073400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80450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>
            <a:off x="0" y="508000"/>
            <a:ext cx="182563" cy="508000"/>
          </a:xfrm>
          <a:prstGeom prst="rect">
            <a:avLst/>
          </a:prstGeom>
          <a:solidFill>
            <a:srgbClr val="6CA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68" name="文本框 4"/>
          <p:cNvSpPr txBox="1">
            <a:spLocks noChangeArrowheads="1"/>
          </p:cNvSpPr>
          <p:nvPr/>
        </p:nvSpPr>
        <p:spPr bwMode="auto">
          <a:xfrm>
            <a:off x="295275" y="484505"/>
            <a:ext cx="9721215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3200" b="1" spc="300" dirty="0" smtClean="0">
                <a:solidFill>
                  <a:schemeClr val="accent5">
                    <a:lumMod val="50000"/>
                  </a:schemeClr>
                </a:solidFill>
                <a:latin typeface="+mn-lt"/>
                <a:ea typeface="微软雅黑" panose="020B0503020204020204" pitchFamily="34" charset="-122"/>
              </a:rPr>
              <a:t>4.4 </a:t>
            </a:r>
            <a:r>
              <a:rPr lang="en-US" altLang="zh-CN" sz="3200" b="1" dirty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</a:rPr>
              <a:t>Profits of ion chromatography method </a:t>
            </a:r>
            <a:endParaRPr lang="zh-CN" altLang="en-US" sz="3200" b="1" dirty="0">
              <a:solidFill>
                <a:schemeClr val="accent5">
                  <a:lumMod val="50000"/>
                </a:schemeClr>
              </a:solidFill>
              <a:latin typeface="+mn-lt"/>
              <a:ea typeface="+mn-ea"/>
            </a:endParaRPr>
          </a:p>
        </p:txBody>
      </p:sp>
      <p:pic>
        <p:nvPicPr>
          <p:cNvPr id="3" name="图片 2" descr="东湖高科logo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5905" y="561975"/>
            <a:ext cx="1291590" cy="40322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757897" y="1063625"/>
            <a:ext cx="11164283" cy="403187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zh-CN" sz="2800" dirty="0" smtClean="0"/>
              <a:t>Com</a:t>
            </a:r>
            <a:r>
              <a:rPr lang="en-US" altLang="zh-CN" sz="2800" dirty="0" smtClean="0"/>
              <a:t>paring with the existing titration method, ion chromatography </a:t>
            </a:r>
            <a:r>
              <a:rPr lang="en-US" altLang="zh-CN" sz="2800" dirty="0" smtClean="0"/>
              <a:t>method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shows </a:t>
            </a:r>
            <a:r>
              <a:rPr lang="en-US" altLang="zh-CN" sz="2800" dirty="0" smtClean="0"/>
              <a:t>the following profits:</a:t>
            </a:r>
          </a:p>
          <a:p>
            <a:endParaRPr lang="en-GB" altLang="zh-CN" sz="3200" dirty="0" smtClean="0"/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High sensitivity and </a:t>
            </a:r>
            <a:r>
              <a:rPr lang="en-US" altLang="zh-CN" sz="2800" dirty="0" err="1" smtClean="0"/>
              <a:t>visualizability</a:t>
            </a:r>
            <a:endParaRPr lang="en-US" altLang="zh-CN" sz="2800" dirty="0" smtClean="0"/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altLang="zh-CN" sz="2800" dirty="0"/>
              <a:t>High reproducibility, and requiring less personal judgement and </a:t>
            </a:r>
            <a:r>
              <a:rPr lang="en-US" altLang="zh-CN" sz="2800" dirty="0" smtClean="0"/>
              <a:t>experience</a:t>
            </a:r>
            <a:endParaRPr lang="en-US" altLang="zh-CN" sz="2800" dirty="0"/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GB" altLang="zh-CN" sz="2800" dirty="0" smtClean="0"/>
              <a:t>High specificity</a:t>
            </a:r>
            <a:endParaRPr lang="en-GB" altLang="zh-CN" sz="2800" dirty="0"/>
          </a:p>
          <a:p>
            <a:endParaRPr lang="en-GB" altLang="zh-CN" sz="2800" i="1" dirty="0" smtClean="0"/>
          </a:p>
          <a:p>
            <a:endParaRPr lang="en-GB" altLang="zh-CN" sz="2800" i="1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60121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>
            <a:off x="0" y="508000"/>
            <a:ext cx="182563" cy="508000"/>
          </a:xfrm>
          <a:prstGeom prst="rect">
            <a:avLst/>
          </a:prstGeom>
          <a:solidFill>
            <a:srgbClr val="6CA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68" name="文本框 4"/>
          <p:cNvSpPr txBox="1">
            <a:spLocks noChangeArrowheads="1"/>
          </p:cNvSpPr>
          <p:nvPr/>
        </p:nvSpPr>
        <p:spPr bwMode="auto">
          <a:xfrm>
            <a:off x="295275" y="484505"/>
            <a:ext cx="993897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3200" b="1" spc="300" dirty="0" smtClean="0">
                <a:solidFill>
                  <a:schemeClr val="accent5">
                    <a:lumMod val="50000"/>
                  </a:schemeClr>
                </a:solidFill>
                <a:uFillTx/>
                <a:latin typeface="+mn-lt"/>
                <a:ea typeface="微软雅黑" panose="020B0503020204020204" pitchFamily="34" charset="-122"/>
              </a:rPr>
              <a:t>4.5 </a:t>
            </a:r>
            <a:r>
              <a:rPr lang="en-US" altLang="zh-CN" sz="3200" b="1" dirty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</a:rPr>
              <a:t>Comparison between existing and proposed methods</a:t>
            </a:r>
            <a:endParaRPr lang="zh-CN" altLang="en-US" sz="3200" b="1" dirty="0">
              <a:solidFill>
                <a:schemeClr val="accent5">
                  <a:lumMod val="50000"/>
                </a:schemeClr>
              </a:solidFill>
              <a:latin typeface="+mn-lt"/>
              <a:ea typeface="+mn-ea"/>
            </a:endParaRPr>
          </a:p>
        </p:txBody>
      </p:sp>
      <p:pic>
        <p:nvPicPr>
          <p:cNvPr id="3" name="图片 2" descr="东湖高科logo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5905" y="561975"/>
            <a:ext cx="1291590" cy="403225"/>
          </a:xfrm>
          <a:prstGeom prst="rect">
            <a:avLst/>
          </a:prstGeom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516757"/>
              </p:ext>
            </p:extLst>
          </p:nvPr>
        </p:nvGraphicFramePr>
        <p:xfrm>
          <a:off x="619432" y="1946789"/>
          <a:ext cx="10805651" cy="4375355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2548433">
                  <a:extLst>
                    <a:ext uri="{9D8B030D-6E8A-4147-A177-3AD203B41FA5}">
                      <a16:colId xmlns:a16="http://schemas.microsoft.com/office/drawing/2014/main" xmlns="" val="2318996805"/>
                    </a:ext>
                  </a:extLst>
                </a:gridCol>
                <a:gridCol w="2548433">
                  <a:extLst>
                    <a:ext uri="{9D8B030D-6E8A-4147-A177-3AD203B41FA5}">
                      <a16:colId xmlns:a16="http://schemas.microsoft.com/office/drawing/2014/main" xmlns="" val="1368174681"/>
                    </a:ext>
                  </a:extLst>
                </a:gridCol>
                <a:gridCol w="2548433">
                  <a:extLst>
                    <a:ext uri="{9D8B030D-6E8A-4147-A177-3AD203B41FA5}">
                      <a16:colId xmlns:a16="http://schemas.microsoft.com/office/drawing/2014/main" xmlns="" val="2959607459"/>
                    </a:ext>
                  </a:extLst>
                </a:gridCol>
                <a:gridCol w="1580176">
                  <a:extLst>
                    <a:ext uri="{9D8B030D-6E8A-4147-A177-3AD203B41FA5}">
                      <a16:colId xmlns:a16="http://schemas.microsoft.com/office/drawing/2014/main" xmlns="" val="1713979264"/>
                    </a:ext>
                  </a:extLst>
                </a:gridCol>
                <a:gridCol w="1580176">
                  <a:extLst>
                    <a:ext uri="{9D8B030D-6E8A-4147-A177-3AD203B41FA5}">
                      <a16:colId xmlns:a16="http://schemas.microsoft.com/office/drawing/2014/main" xmlns="" val="1162142641"/>
                    </a:ext>
                  </a:extLst>
                </a:gridCol>
              </a:tblGrid>
              <a:tr h="6005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Sample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Existing Method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Proposed Method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SD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RSD </a:t>
                      </a:r>
                      <a:r>
                        <a:rPr lang="en-US" altLang="zh-CN" sz="2000" kern="100" dirty="0" smtClean="0">
                          <a:effectLst/>
                        </a:rPr>
                        <a:t>(</a:t>
                      </a:r>
                      <a:r>
                        <a:rPr lang="en-US" sz="2000" kern="100" dirty="0" smtClean="0">
                          <a:effectLst/>
                        </a:rPr>
                        <a:t>%</a:t>
                      </a:r>
                      <a:r>
                        <a:rPr lang="en-US" altLang="zh-CN" sz="2000" kern="100" dirty="0" smtClean="0">
                          <a:effectLst/>
                        </a:rPr>
                        <a:t>)</a:t>
                      </a:r>
                      <a:endParaRPr lang="zh-CN" sz="20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350538805"/>
                  </a:ext>
                </a:extLst>
              </a:tr>
              <a:tr h="629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TC1</a:t>
                      </a:r>
                      <a:endParaRPr lang="zh-CN" sz="16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930</a:t>
                      </a:r>
                      <a:endParaRPr lang="zh-CN" sz="16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937</a:t>
                      </a:r>
                      <a:endParaRPr lang="zh-CN" sz="16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4.95</a:t>
                      </a:r>
                      <a:endParaRPr lang="zh-CN" sz="16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0.53</a:t>
                      </a:r>
                      <a:endParaRPr lang="zh-CN" sz="16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30123758"/>
                  </a:ext>
                </a:extLst>
              </a:tr>
              <a:tr h="629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TC2</a:t>
                      </a:r>
                      <a:endParaRPr lang="zh-CN" sz="16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931</a:t>
                      </a:r>
                      <a:endParaRPr lang="zh-CN" sz="16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941</a:t>
                      </a:r>
                      <a:endParaRPr lang="zh-CN" sz="16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7.07</a:t>
                      </a:r>
                      <a:endParaRPr lang="zh-CN" sz="16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0.76</a:t>
                      </a:r>
                      <a:endParaRPr lang="zh-CN" sz="16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4510386"/>
                  </a:ext>
                </a:extLst>
              </a:tr>
              <a:tr h="629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TK1</a:t>
                      </a:r>
                      <a:endParaRPr lang="zh-CN" sz="16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755</a:t>
                      </a:r>
                      <a:endParaRPr lang="zh-CN" sz="16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757</a:t>
                      </a:r>
                      <a:endParaRPr lang="zh-CN" sz="16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1.41</a:t>
                      </a:r>
                      <a:endParaRPr lang="zh-CN" sz="16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0.19</a:t>
                      </a:r>
                      <a:endParaRPr lang="zh-CN" sz="16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693403904"/>
                  </a:ext>
                </a:extLst>
              </a:tr>
              <a:tr h="629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TK2</a:t>
                      </a:r>
                      <a:endParaRPr lang="zh-CN" sz="16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756</a:t>
                      </a:r>
                      <a:endParaRPr lang="zh-CN" sz="16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761</a:t>
                      </a:r>
                      <a:endParaRPr lang="zh-CN" sz="16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3.54</a:t>
                      </a:r>
                      <a:endParaRPr lang="zh-CN" sz="16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0.47</a:t>
                      </a:r>
                      <a:endParaRPr lang="zh-CN" sz="16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531002761"/>
                  </a:ext>
                </a:extLst>
              </a:tr>
              <a:tr h="629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SL1</a:t>
                      </a:r>
                      <a:endParaRPr lang="zh-CN" sz="16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403</a:t>
                      </a:r>
                      <a:endParaRPr lang="zh-CN" sz="16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407</a:t>
                      </a:r>
                      <a:endParaRPr lang="zh-CN" sz="16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2.83</a:t>
                      </a:r>
                      <a:endParaRPr lang="zh-CN" sz="16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0.70</a:t>
                      </a:r>
                      <a:endParaRPr lang="zh-CN" sz="16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725918624"/>
                  </a:ext>
                </a:extLst>
              </a:tr>
              <a:tr h="629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SL2</a:t>
                      </a:r>
                      <a:endParaRPr lang="zh-CN" sz="16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404</a:t>
                      </a:r>
                      <a:endParaRPr lang="zh-CN" sz="16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408</a:t>
                      </a:r>
                      <a:endParaRPr lang="zh-CN" sz="1600" kern="10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2.83</a:t>
                      </a:r>
                      <a:endParaRPr lang="zh-CN" sz="16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0.70</a:t>
                      </a:r>
                      <a:endParaRPr lang="zh-CN" sz="1600" kern="100" dirty="0">
                        <a:effectLst/>
                        <a:latin typeface="+mn-lt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39554244"/>
                  </a:ext>
                </a:extLst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23</a:t>
            </a:fld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154188" y="1375688"/>
            <a:ext cx="6403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Results using existing and proposed methods for different samples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945367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>
            <a:off x="0" y="508000"/>
            <a:ext cx="182563" cy="508000"/>
          </a:xfrm>
          <a:prstGeom prst="rect">
            <a:avLst/>
          </a:prstGeom>
          <a:solidFill>
            <a:srgbClr val="6CA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68" name="文本框 4"/>
          <p:cNvSpPr txBox="1">
            <a:spLocks noChangeArrowheads="1"/>
          </p:cNvSpPr>
          <p:nvPr/>
        </p:nvSpPr>
        <p:spPr bwMode="auto">
          <a:xfrm>
            <a:off x="295275" y="484505"/>
            <a:ext cx="972121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3200" b="1" spc="300" dirty="0" smtClean="0">
                <a:solidFill>
                  <a:srgbClr val="1A2A58"/>
                </a:solidFill>
                <a:uFillTx/>
                <a:latin typeface="+mn-lt"/>
                <a:ea typeface="微软雅黑" panose="020B0503020204020204" pitchFamily="34" charset="-122"/>
              </a:rPr>
              <a:t>5. </a:t>
            </a:r>
            <a:r>
              <a:rPr lang="en-US" altLang="zh-CN" sz="3200" b="1" dirty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</a:rPr>
              <a:t>Conclusion and recommendation</a:t>
            </a:r>
            <a:endParaRPr lang="zh-CN" altLang="en-US" sz="3200" b="1" dirty="0">
              <a:solidFill>
                <a:schemeClr val="accent5">
                  <a:lumMod val="50000"/>
                </a:schemeClr>
              </a:solidFill>
              <a:latin typeface="+mn-lt"/>
              <a:ea typeface="+mn-ea"/>
            </a:endParaRPr>
          </a:p>
        </p:txBody>
      </p:sp>
      <p:pic>
        <p:nvPicPr>
          <p:cNvPr id="3" name="图片 2" descr="东湖高科logo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5905" y="561975"/>
            <a:ext cx="1291590" cy="40322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801859" y="1344979"/>
            <a:ext cx="10381956" cy="415498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2400" b="1" dirty="0" smtClean="0"/>
              <a:t>Conclusion: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For all samples, all values of RSD</a:t>
            </a:r>
            <a:r>
              <a:rPr lang="en-US" altLang="zh-CN" sz="2000" baseline="-25000" dirty="0" smtClean="0"/>
              <a:t>R</a:t>
            </a:r>
            <a:r>
              <a:rPr lang="en-US" altLang="zh-CN" sz="2000" dirty="0" smtClean="0"/>
              <a:t> were less than the calculated Horwitz value, and most of the </a:t>
            </a:r>
            <a:r>
              <a:rPr lang="en-US" altLang="zh-CN" sz="2000" dirty="0" err="1" smtClean="0"/>
              <a:t>HorRat</a:t>
            </a:r>
            <a:r>
              <a:rPr lang="en-US" altLang="zh-CN" sz="2000" dirty="0" smtClean="0"/>
              <a:t> values were between 0.3 and 1, while 3 values were less than 0.3, but quite near.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800" dirty="0" smtClean="0"/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400" b="1" dirty="0" smtClean="0"/>
              <a:t>Recommendation: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The </a:t>
            </a:r>
            <a:r>
              <a:rPr lang="en-US" altLang="zh-CN" sz="2000" dirty="0"/>
              <a:t>method can be considered applicable </a:t>
            </a:r>
            <a:r>
              <a:rPr lang="en-US" altLang="zh-CN" sz="2000" dirty="0" smtClean="0"/>
              <a:t>to </a:t>
            </a:r>
            <a:r>
              <a:rPr lang="en-US" altLang="zh-CN" sz="2000" dirty="0"/>
              <a:t>the </a:t>
            </a:r>
            <a:r>
              <a:rPr lang="en-US" altLang="zh-CN" sz="2000" dirty="0" smtClean="0"/>
              <a:t>determination </a:t>
            </a:r>
            <a:r>
              <a:rPr lang="en-US" altLang="zh-CN" sz="2000" dirty="0"/>
              <a:t>of </a:t>
            </a:r>
            <a:r>
              <a:rPr lang="en-US" altLang="zh-CN" sz="2000" dirty="0" err="1"/>
              <a:t>ethephon</a:t>
            </a:r>
            <a:r>
              <a:rPr lang="en-US" altLang="zh-CN" sz="2000" dirty="0"/>
              <a:t> contents in TC, TK and SL. </a:t>
            </a:r>
            <a:endParaRPr lang="en-US" altLang="zh-CN" sz="20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000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We </a:t>
            </a:r>
            <a:r>
              <a:rPr lang="en-US" altLang="zh-CN" sz="2000" dirty="0"/>
              <a:t>propose that a full scale collaborative trial </a:t>
            </a:r>
            <a:r>
              <a:rPr lang="en-US" altLang="zh-CN" sz="2000" dirty="0" smtClean="0"/>
              <a:t>will </a:t>
            </a:r>
            <a:r>
              <a:rPr lang="en-US" altLang="zh-CN" sz="2000" dirty="0"/>
              <a:t>be conducted.</a:t>
            </a:r>
            <a:endParaRPr lang="en-GB" altLang="zh-CN" sz="2000" dirty="0" smtClean="0"/>
          </a:p>
          <a:p>
            <a:pPr lvl="0"/>
            <a:r>
              <a:rPr lang="en-US" altLang="zh-CN" sz="2000" i="1" dirty="0" smtClean="0"/>
              <a:t> </a:t>
            </a:r>
            <a:endParaRPr lang="en-GB" altLang="zh-CN" sz="2000" i="1" dirty="0"/>
          </a:p>
          <a:p>
            <a:endParaRPr lang="en-GB" altLang="zh-CN" sz="2000" i="1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73381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图片占位符 22" descr="H:\02 青城白河\190706 东湖PPT\timg.jpgtim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741670" y="3175"/>
            <a:ext cx="6450330" cy="6878320"/>
          </a:xfrm>
          <a:custGeom>
            <a:avLst/>
            <a:gdLst>
              <a:gd name="connsiteX0" fmla="*/ 1330366 w 6839917"/>
              <a:gd name="connsiteY0" fmla="*/ 0 h 6873204"/>
              <a:gd name="connsiteX1" fmla="*/ 6839917 w 6839917"/>
              <a:gd name="connsiteY1" fmla="*/ 0 h 6873204"/>
              <a:gd name="connsiteX2" fmla="*/ 6839917 w 6839917"/>
              <a:gd name="connsiteY2" fmla="*/ 6873204 h 6873204"/>
              <a:gd name="connsiteX3" fmla="*/ 0 w 6839917"/>
              <a:gd name="connsiteY3" fmla="*/ 6873204 h 6873204"/>
              <a:gd name="connsiteX4" fmla="*/ 1982167 w 6839917"/>
              <a:gd name="connsiteY4" fmla="*/ 3453730 h 6873204"/>
              <a:gd name="connsiteX5" fmla="*/ 648667 w 6839917"/>
              <a:gd name="connsiteY5" fmla="*/ 1139155 h 687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9917" h="6873204">
                <a:moveTo>
                  <a:pt x="1330366" y="0"/>
                </a:moveTo>
                <a:lnTo>
                  <a:pt x="6839917" y="0"/>
                </a:lnTo>
                <a:lnTo>
                  <a:pt x="6839917" y="6873204"/>
                </a:lnTo>
                <a:lnTo>
                  <a:pt x="0" y="6873204"/>
                </a:lnTo>
                <a:lnTo>
                  <a:pt x="1982167" y="3453730"/>
                </a:lnTo>
                <a:lnTo>
                  <a:pt x="648667" y="1139155"/>
                </a:lnTo>
                <a:close/>
              </a:path>
            </a:pathLst>
          </a:custGeom>
        </p:spPr>
      </p:pic>
      <p:sp>
        <p:nvSpPr>
          <p:cNvPr id="2" name="等腰三角形 1"/>
          <p:cNvSpPr/>
          <p:nvPr/>
        </p:nvSpPr>
        <p:spPr>
          <a:xfrm>
            <a:off x="5984101" y="0"/>
            <a:ext cx="1325880" cy="1143000"/>
          </a:xfrm>
          <a:prstGeom prst="triangle">
            <a:avLst/>
          </a:prstGeom>
          <a:solidFill>
            <a:srgbClr val="62A2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等腰三角形 2"/>
          <p:cNvSpPr/>
          <p:nvPr/>
        </p:nvSpPr>
        <p:spPr>
          <a:xfrm flipV="1">
            <a:off x="5984101" y="1143000"/>
            <a:ext cx="1325880" cy="1143000"/>
          </a:xfrm>
          <a:prstGeom prst="triangle">
            <a:avLst/>
          </a:prstGeom>
          <a:solidFill>
            <a:srgbClr val="1A2A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等腰三角形 3"/>
          <p:cNvSpPr/>
          <p:nvPr/>
        </p:nvSpPr>
        <p:spPr>
          <a:xfrm flipV="1">
            <a:off x="6647041" y="0"/>
            <a:ext cx="1325880" cy="1143000"/>
          </a:xfrm>
          <a:prstGeom prst="triangle">
            <a:avLst/>
          </a:prstGeom>
          <a:solidFill>
            <a:srgbClr val="7FD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等腰三角形 4"/>
          <p:cNvSpPr/>
          <p:nvPr/>
        </p:nvSpPr>
        <p:spPr>
          <a:xfrm>
            <a:off x="6646020" y="1143000"/>
            <a:ext cx="1325880" cy="1143000"/>
          </a:xfrm>
          <a:prstGeom prst="triangle">
            <a:avLst/>
          </a:prstGeom>
          <a:solidFill>
            <a:srgbClr val="248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等腰三角形 5"/>
          <p:cNvSpPr/>
          <p:nvPr/>
        </p:nvSpPr>
        <p:spPr>
          <a:xfrm flipV="1">
            <a:off x="6647041" y="2286000"/>
            <a:ext cx="1325880" cy="1143000"/>
          </a:xfrm>
          <a:prstGeom prst="triangle">
            <a:avLst/>
          </a:prstGeom>
          <a:solidFill>
            <a:srgbClr val="7FD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等腰三角形 6"/>
          <p:cNvSpPr/>
          <p:nvPr/>
        </p:nvSpPr>
        <p:spPr>
          <a:xfrm>
            <a:off x="7308960" y="2286000"/>
            <a:ext cx="1325880" cy="1143000"/>
          </a:xfrm>
          <a:prstGeom prst="triangle">
            <a:avLst/>
          </a:prstGeom>
          <a:solidFill>
            <a:srgbClr val="248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/>
        </p:nvSpPr>
        <p:spPr>
          <a:xfrm flipV="1">
            <a:off x="7971900" y="2286000"/>
            <a:ext cx="1325880" cy="1143000"/>
          </a:xfrm>
          <a:prstGeom prst="triangle">
            <a:avLst/>
          </a:prstGeom>
          <a:solidFill>
            <a:srgbClr val="62A2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等腰三角形 8"/>
          <p:cNvSpPr/>
          <p:nvPr/>
        </p:nvSpPr>
        <p:spPr>
          <a:xfrm flipV="1">
            <a:off x="7308960" y="3429000"/>
            <a:ext cx="1325880" cy="1143000"/>
          </a:xfrm>
          <a:prstGeom prst="triangle">
            <a:avLst/>
          </a:prstGeom>
          <a:solidFill>
            <a:srgbClr val="2249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等腰三角形 9"/>
          <p:cNvSpPr/>
          <p:nvPr/>
        </p:nvSpPr>
        <p:spPr>
          <a:xfrm>
            <a:off x="6645510" y="3429000"/>
            <a:ext cx="1325880" cy="1143000"/>
          </a:xfrm>
          <a:prstGeom prst="triangle">
            <a:avLst/>
          </a:prstGeom>
          <a:solidFill>
            <a:srgbClr val="62A2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等腰三角形 10"/>
          <p:cNvSpPr/>
          <p:nvPr/>
        </p:nvSpPr>
        <p:spPr>
          <a:xfrm flipV="1">
            <a:off x="6645510" y="4571999"/>
            <a:ext cx="1325880" cy="1143000"/>
          </a:xfrm>
          <a:prstGeom prst="triangle">
            <a:avLst/>
          </a:prstGeom>
          <a:solidFill>
            <a:srgbClr val="87C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等腰三角形 11"/>
          <p:cNvSpPr/>
          <p:nvPr/>
        </p:nvSpPr>
        <p:spPr>
          <a:xfrm>
            <a:off x="5981039" y="4571999"/>
            <a:ext cx="1325880" cy="114300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等腰三角形 19"/>
          <p:cNvSpPr/>
          <p:nvPr/>
        </p:nvSpPr>
        <p:spPr>
          <a:xfrm flipV="1">
            <a:off x="5984100" y="5714999"/>
            <a:ext cx="1325880" cy="1143001"/>
          </a:xfrm>
          <a:prstGeom prst="triangle">
            <a:avLst/>
          </a:prstGeom>
          <a:solidFill>
            <a:srgbClr val="62A2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等腰三角形 20"/>
          <p:cNvSpPr/>
          <p:nvPr/>
        </p:nvSpPr>
        <p:spPr>
          <a:xfrm>
            <a:off x="5319630" y="5714999"/>
            <a:ext cx="1325880" cy="1143001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631666" y="3392606"/>
            <a:ext cx="5214563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Thank</a:t>
            </a:r>
            <a:r>
              <a:rPr kumimoji="0" lang="en-US" altLang="zh-CN" sz="48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you!</a:t>
            </a:r>
            <a:endParaRPr kumimoji="0" lang="zh-CN" altLang="en-US" sz="4800" b="1" i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819235" y="4968874"/>
            <a:ext cx="5353362" cy="3492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微软雅黑" panose="020B0503020204020204" pitchFamily="34" charset="-122"/>
                <a:cs typeface="+mn-cs"/>
              </a:rPr>
              <a:t>www.el-ht.com</a:t>
            </a:r>
          </a:p>
        </p:txBody>
      </p:sp>
      <p:pic>
        <p:nvPicPr>
          <p:cNvPr id="23" name="图片 22" descr="东湖高科logo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885" y="1653540"/>
            <a:ext cx="3599815" cy="1124585"/>
          </a:xfrm>
          <a:prstGeom prst="rect">
            <a:avLst/>
          </a:prstGeom>
        </p:spPr>
      </p:pic>
      <p:sp>
        <p:nvSpPr>
          <p:cNvPr id="15" name="灯片编号占位符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25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500"/>
                            </p:stCondLst>
                            <p:childTnLst>
                              <p:par>
                                <p:cTn id="9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4" grpId="0" bldLvl="0" animBg="1"/>
      <p:bldP spid="5" grpId="0" bldLvl="0" animBg="1"/>
      <p:bldP spid="6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20" grpId="0" bldLvl="0" animBg="1"/>
      <p:bldP spid="21" grpId="0" bldLvl="0" animBg="1"/>
      <p:bldP spid="14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>
            <a:off x="0" y="508000"/>
            <a:ext cx="182563" cy="508000"/>
          </a:xfrm>
          <a:prstGeom prst="rect">
            <a:avLst/>
          </a:prstGeom>
          <a:solidFill>
            <a:srgbClr val="6CA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pic>
        <p:nvPicPr>
          <p:cNvPr id="3" name="图片 2" descr="东湖高科logo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5905" y="561975"/>
            <a:ext cx="1291590" cy="403225"/>
          </a:xfrm>
          <a:prstGeom prst="rect">
            <a:avLst/>
          </a:prstGeom>
        </p:spPr>
      </p:pic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165324"/>
              </p:ext>
            </p:extLst>
          </p:nvPr>
        </p:nvGraphicFramePr>
        <p:xfrm>
          <a:off x="987668" y="1548547"/>
          <a:ext cx="10216661" cy="45181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工作表" r:id="rId5" imgW="11262422" imgH="4655959" progId="Excel.Sheet.12">
                  <p:embed/>
                </p:oleObj>
              </mc:Choice>
              <mc:Fallback>
                <p:oleObj name="工作表" r:id="rId5" imgW="11262422" imgH="465595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87668" y="1548547"/>
                        <a:ext cx="10216661" cy="45181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矩形 5"/>
          <p:cNvSpPr/>
          <p:nvPr/>
        </p:nvSpPr>
        <p:spPr>
          <a:xfrm>
            <a:off x="638257" y="554335"/>
            <a:ext cx="65373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zh-CN" sz="3200" b="1" dirty="0" smtClean="0">
                <a:solidFill>
                  <a:srgbClr val="002060"/>
                </a:solidFill>
              </a:rPr>
              <a:t>1. 1 General </a:t>
            </a:r>
            <a:r>
              <a:rPr lang="en-GB" altLang="zh-CN" sz="3200" b="1" dirty="0">
                <a:solidFill>
                  <a:srgbClr val="002060"/>
                </a:solidFill>
              </a:rPr>
              <a:t>Information of </a:t>
            </a:r>
            <a:r>
              <a:rPr lang="en-GB" altLang="zh-CN" sz="3200" b="1" dirty="0" err="1">
                <a:solidFill>
                  <a:srgbClr val="002060"/>
                </a:solidFill>
              </a:rPr>
              <a:t>Ethephon</a:t>
            </a:r>
            <a:endParaRPr lang="en-GB" altLang="zh-CN" sz="3200" b="1" dirty="0">
              <a:solidFill>
                <a:srgbClr val="002060"/>
              </a:solidFill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09906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>
            <a:off x="0" y="508000"/>
            <a:ext cx="182563" cy="508000"/>
          </a:xfrm>
          <a:prstGeom prst="rect">
            <a:avLst/>
          </a:prstGeom>
          <a:solidFill>
            <a:srgbClr val="6CA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pic>
        <p:nvPicPr>
          <p:cNvPr id="3" name="图片 2" descr="东湖高科logo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5905" y="561975"/>
            <a:ext cx="1291590" cy="40322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541459" y="2080453"/>
            <a:ext cx="7195771" cy="409342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400" i="1" dirty="0" smtClean="0"/>
          </a:p>
          <a:p>
            <a:r>
              <a:rPr lang="en-US" altLang="zh-CN" sz="2400" i="1" dirty="0" smtClean="0"/>
              <a:t>(</a:t>
            </a:r>
            <a:r>
              <a:rPr lang="en-US" altLang="zh-CN" sz="2400" i="1" dirty="0" err="1" smtClean="0"/>
              <a:t>i</a:t>
            </a:r>
            <a:r>
              <a:rPr lang="en-US" altLang="zh-CN" sz="2400" i="1" dirty="0" smtClean="0"/>
              <a:t>) </a:t>
            </a:r>
            <a:r>
              <a:rPr lang="en-US" altLang="zh-CN" sz="2400" b="1" i="1" dirty="0"/>
              <a:t>Formation of </a:t>
            </a:r>
            <a:r>
              <a:rPr lang="en-US" altLang="zh-CN" sz="2400" b="1" i="1" dirty="0" err="1"/>
              <a:t>ethephon</a:t>
            </a:r>
            <a:r>
              <a:rPr lang="en-US" altLang="zh-CN" sz="2400" b="1" i="1" dirty="0"/>
              <a:t> disodium salt</a:t>
            </a:r>
          </a:p>
          <a:p>
            <a:r>
              <a:rPr lang="en-US" altLang="zh-CN" sz="2400" dirty="0" smtClean="0"/>
              <a:t>    </a:t>
            </a:r>
            <a:r>
              <a:rPr lang="pl-PL" altLang="zh-CN" sz="2000" dirty="0" smtClean="0"/>
              <a:t>Cl-CH</a:t>
            </a:r>
            <a:r>
              <a:rPr lang="pl-PL" altLang="zh-CN" sz="2000" baseline="-25000" dirty="0" smtClean="0"/>
              <a:t>2</a:t>
            </a:r>
            <a:r>
              <a:rPr lang="pl-PL" altLang="zh-CN" sz="2000" dirty="0" smtClean="0"/>
              <a:t>-CH</a:t>
            </a:r>
            <a:r>
              <a:rPr lang="pl-PL" altLang="zh-CN" sz="2000" baseline="-25000" dirty="0" smtClean="0"/>
              <a:t>2</a:t>
            </a:r>
            <a:r>
              <a:rPr lang="pl-PL" altLang="zh-CN" sz="2000" dirty="0" smtClean="0"/>
              <a:t>-P(O)(OH)</a:t>
            </a:r>
            <a:r>
              <a:rPr lang="pl-PL" altLang="zh-CN" sz="2000" baseline="-25000" dirty="0" smtClean="0"/>
              <a:t>2</a:t>
            </a:r>
            <a:r>
              <a:rPr lang="pl-PL" altLang="zh-CN" sz="2000" dirty="0" smtClean="0"/>
              <a:t> </a:t>
            </a:r>
            <a:r>
              <a:rPr lang="pl-PL" altLang="zh-CN" sz="2000" dirty="0"/>
              <a:t>+ 2NaOH → </a:t>
            </a:r>
            <a:r>
              <a:rPr lang="pl-PL" altLang="zh-CN" sz="2000" dirty="0" smtClean="0"/>
              <a:t>Cl-CH</a:t>
            </a:r>
            <a:r>
              <a:rPr lang="pl-PL" altLang="zh-CN" sz="2000" baseline="-25000" dirty="0" smtClean="0"/>
              <a:t>2</a:t>
            </a:r>
            <a:r>
              <a:rPr lang="pl-PL" altLang="zh-CN" sz="2000" dirty="0" smtClean="0"/>
              <a:t>-CH2-P(O)(ONa)</a:t>
            </a:r>
            <a:r>
              <a:rPr lang="pl-PL" altLang="zh-CN" sz="2000" baseline="-25000" dirty="0" smtClean="0"/>
              <a:t>2</a:t>
            </a:r>
            <a:r>
              <a:rPr lang="pl-PL" altLang="zh-CN" sz="2000" dirty="0" smtClean="0"/>
              <a:t> </a:t>
            </a:r>
            <a:r>
              <a:rPr lang="pl-PL" altLang="zh-CN" sz="2000" dirty="0"/>
              <a:t>+ </a:t>
            </a:r>
            <a:r>
              <a:rPr lang="pl-PL" altLang="zh-CN" sz="2000" dirty="0" smtClean="0"/>
              <a:t>2H</a:t>
            </a:r>
            <a:r>
              <a:rPr lang="pl-PL" altLang="zh-CN" sz="2000" baseline="-25000" dirty="0" smtClean="0"/>
              <a:t>2</a:t>
            </a:r>
            <a:r>
              <a:rPr lang="pl-PL" altLang="zh-CN" sz="2000" dirty="0" smtClean="0"/>
              <a:t>O</a:t>
            </a:r>
            <a:endParaRPr lang="en-US" altLang="zh-CN" sz="20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l-PL" altLang="zh-CN" sz="2400" dirty="0"/>
          </a:p>
          <a:p>
            <a:r>
              <a:rPr lang="en-US" altLang="zh-CN" sz="2400" i="1" dirty="0" smtClean="0"/>
              <a:t>(ii) </a:t>
            </a:r>
            <a:r>
              <a:rPr lang="en-US" altLang="zh-CN" sz="2400" b="1" i="1" dirty="0"/>
              <a:t>Thermal decomposition of </a:t>
            </a:r>
            <a:r>
              <a:rPr lang="en-US" altLang="zh-CN" sz="2400" b="1" i="1" dirty="0" err="1"/>
              <a:t>ethephon</a:t>
            </a:r>
            <a:r>
              <a:rPr lang="en-US" altLang="zh-CN" sz="2400" b="1" i="1" dirty="0"/>
              <a:t> disodium salt</a:t>
            </a:r>
          </a:p>
          <a:p>
            <a:r>
              <a:rPr lang="en-US" altLang="zh-CN" sz="2000" dirty="0" smtClean="0"/>
              <a:t>    </a:t>
            </a:r>
            <a:r>
              <a:rPr lang="pl-PL" altLang="zh-CN" sz="2000" dirty="0" smtClean="0"/>
              <a:t>Cl-CH</a:t>
            </a:r>
            <a:r>
              <a:rPr lang="pl-PL" altLang="zh-CN" sz="2000" baseline="-25000" dirty="0" smtClean="0"/>
              <a:t>2</a:t>
            </a:r>
            <a:r>
              <a:rPr lang="pl-PL" altLang="zh-CN" sz="2000" dirty="0" smtClean="0"/>
              <a:t>-CH</a:t>
            </a:r>
            <a:r>
              <a:rPr lang="pl-PL" altLang="zh-CN" sz="2000" baseline="-25000" dirty="0" smtClean="0"/>
              <a:t>2</a:t>
            </a:r>
            <a:r>
              <a:rPr lang="pl-PL" altLang="zh-CN" sz="2000" dirty="0" smtClean="0"/>
              <a:t>-P(O)(ONa)</a:t>
            </a:r>
            <a:r>
              <a:rPr lang="pl-PL" altLang="zh-CN" sz="2000" baseline="-25000" dirty="0" smtClean="0"/>
              <a:t>2</a:t>
            </a:r>
            <a:r>
              <a:rPr lang="pl-PL" altLang="zh-CN" sz="2000" dirty="0" smtClean="0"/>
              <a:t> </a:t>
            </a:r>
            <a:r>
              <a:rPr lang="pl-PL" altLang="zh-CN" sz="2000" dirty="0"/>
              <a:t>+ H</a:t>
            </a:r>
            <a:r>
              <a:rPr lang="pl-PL" altLang="zh-CN" sz="2000" baseline="-25000" dirty="0"/>
              <a:t>2</a:t>
            </a:r>
            <a:r>
              <a:rPr lang="pl-PL" altLang="zh-CN" sz="2000" dirty="0"/>
              <a:t>O → CH</a:t>
            </a:r>
            <a:r>
              <a:rPr lang="pl-PL" altLang="zh-CN" sz="2000" baseline="-25000" dirty="0"/>
              <a:t>2</a:t>
            </a:r>
            <a:r>
              <a:rPr lang="pl-PL" altLang="zh-CN" sz="2000" dirty="0"/>
              <a:t>=CH</a:t>
            </a:r>
            <a:r>
              <a:rPr lang="pl-PL" altLang="zh-CN" sz="2000" baseline="-25000" dirty="0"/>
              <a:t>2</a:t>
            </a:r>
            <a:r>
              <a:rPr lang="pl-PL" altLang="zh-CN" sz="2000" dirty="0"/>
              <a:t> + NaCl + </a:t>
            </a:r>
            <a:r>
              <a:rPr lang="pl-PL" altLang="zh-CN" sz="2000" dirty="0" smtClean="0"/>
              <a:t>(HO)</a:t>
            </a:r>
            <a:r>
              <a:rPr lang="pl-PL" altLang="zh-CN" sz="2000" baseline="-25000" dirty="0" smtClean="0"/>
              <a:t>2</a:t>
            </a:r>
            <a:r>
              <a:rPr lang="pl-PL" altLang="zh-CN" sz="2000" dirty="0" smtClean="0"/>
              <a:t>P(O)(ONa)</a:t>
            </a:r>
            <a:endParaRPr lang="en-US" altLang="zh-CN" sz="20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l-PL" altLang="zh-CN" sz="2400" dirty="0"/>
          </a:p>
          <a:p>
            <a:r>
              <a:rPr lang="en-GB" altLang="zh-CN" sz="2400" i="1" dirty="0" smtClean="0"/>
              <a:t>(iii) </a:t>
            </a:r>
            <a:r>
              <a:rPr lang="en-GB" altLang="zh-CN" sz="2400" b="1" i="1" dirty="0"/>
              <a:t>Neutralisation of sodium dihydrogen phosphate</a:t>
            </a:r>
          </a:p>
          <a:p>
            <a:r>
              <a:rPr lang="en-GB" altLang="zh-CN" sz="2400" dirty="0"/>
              <a:t> </a:t>
            </a:r>
            <a:r>
              <a:rPr lang="en-GB" altLang="zh-CN" sz="2400" dirty="0" smtClean="0"/>
              <a:t>   </a:t>
            </a:r>
            <a:r>
              <a:rPr lang="en-GB" altLang="zh-CN" sz="2000" dirty="0" smtClean="0"/>
              <a:t>(HO)</a:t>
            </a:r>
            <a:r>
              <a:rPr lang="en-GB" altLang="zh-CN" sz="2000" baseline="-25000" dirty="0" smtClean="0"/>
              <a:t>2</a:t>
            </a:r>
            <a:r>
              <a:rPr lang="en-GB" altLang="zh-CN" sz="2000" dirty="0" smtClean="0"/>
              <a:t>P(O)(</a:t>
            </a:r>
            <a:r>
              <a:rPr lang="en-GB" altLang="zh-CN" sz="2000" dirty="0" err="1" smtClean="0"/>
              <a:t>ONa</a:t>
            </a:r>
            <a:r>
              <a:rPr lang="en-GB" altLang="zh-CN" sz="2000" dirty="0" smtClean="0"/>
              <a:t>) </a:t>
            </a:r>
            <a:r>
              <a:rPr lang="en-GB" altLang="zh-CN" sz="2000" dirty="0"/>
              <a:t>+ </a:t>
            </a:r>
            <a:r>
              <a:rPr lang="en-GB" altLang="zh-CN" sz="2000" dirty="0" err="1"/>
              <a:t>NaOH</a:t>
            </a:r>
            <a:r>
              <a:rPr lang="en-GB" altLang="zh-CN" sz="2000" dirty="0"/>
              <a:t> → </a:t>
            </a:r>
            <a:r>
              <a:rPr lang="en-GB" altLang="zh-CN" sz="2000" dirty="0" smtClean="0"/>
              <a:t>(HO)-P(O)(</a:t>
            </a:r>
            <a:r>
              <a:rPr lang="en-GB" altLang="zh-CN" sz="2000" dirty="0" err="1" smtClean="0"/>
              <a:t>ONa</a:t>
            </a:r>
            <a:r>
              <a:rPr lang="en-GB" altLang="zh-CN" sz="2000" dirty="0" smtClean="0"/>
              <a:t>)</a:t>
            </a:r>
            <a:r>
              <a:rPr lang="en-GB" altLang="zh-CN" sz="2000" baseline="-25000" dirty="0" smtClean="0"/>
              <a:t>2</a:t>
            </a:r>
            <a:r>
              <a:rPr lang="en-GB" altLang="zh-CN" sz="2000" dirty="0" smtClean="0"/>
              <a:t> </a:t>
            </a:r>
            <a:r>
              <a:rPr lang="en-GB" altLang="zh-CN" sz="2000" dirty="0"/>
              <a:t>+ </a:t>
            </a:r>
            <a:r>
              <a:rPr lang="en-GB" altLang="zh-CN" sz="2000" dirty="0" smtClean="0"/>
              <a:t>H</a:t>
            </a:r>
            <a:r>
              <a:rPr lang="en-GB" altLang="zh-CN" sz="2000" baseline="-25000" dirty="0" smtClean="0"/>
              <a:t>2</a:t>
            </a:r>
            <a:r>
              <a:rPr lang="en-GB" altLang="zh-CN" sz="2000" dirty="0" smtClean="0"/>
              <a:t>O</a:t>
            </a:r>
          </a:p>
          <a:p>
            <a:endParaRPr lang="en-GB" altLang="zh-CN" sz="2000" dirty="0"/>
          </a:p>
          <a:p>
            <a:endParaRPr lang="en-US" altLang="zh-CN" sz="2400" dirty="0"/>
          </a:p>
        </p:txBody>
      </p:sp>
      <p:sp>
        <p:nvSpPr>
          <p:cNvPr id="2" name="矩形 1"/>
          <p:cNvSpPr/>
          <p:nvPr/>
        </p:nvSpPr>
        <p:spPr>
          <a:xfrm>
            <a:off x="389009" y="508000"/>
            <a:ext cx="10026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altLang="zh-CN" sz="3200" b="1" dirty="0">
                <a:solidFill>
                  <a:schemeClr val="accent5">
                    <a:lumMod val="50000"/>
                  </a:schemeClr>
                </a:solidFill>
              </a:rPr>
              <a:t>1.2</a:t>
            </a:r>
            <a:r>
              <a:rPr lang="en-GB" altLang="zh-CN" sz="3200" b="1" dirty="0" smtClean="0">
                <a:solidFill>
                  <a:srgbClr val="002060"/>
                </a:solidFill>
              </a:rPr>
              <a:t> Existing </a:t>
            </a:r>
            <a:r>
              <a:rPr lang="en-GB" altLang="zh-CN" sz="3200" b="1" dirty="0">
                <a:solidFill>
                  <a:srgbClr val="002060"/>
                </a:solidFill>
              </a:rPr>
              <a:t>CIPAC </a:t>
            </a:r>
            <a:r>
              <a:rPr lang="en-GB" altLang="zh-CN" sz="3200" b="1" dirty="0" smtClean="0">
                <a:solidFill>
                  <a:srgbClr val="002060"/>
                </a:solidFill>
              </a:rPr>
              <a:t>Method-</a:t>
            </a:r>
            <a:r>
              <a:rPr lang="en-GB" altLang="zh-CN" sz="3200" dirty="0" smtClean="0">
                <a:solidFill>
                  <a:srgbClr val="002060"/>
                </a:solidFill>
              </a:rPr>
              <a:t>Titration</a:t>
            </a:r>
            <a:r>
              <a:rPr lang="en-US" altLang="zh-CN" sz="2400" dirty="0" smtClean="0">
                <a:solidFill>
                  <a:srgbClr val="002060"/>
                </a:solidFill>
              </a:rPr>
              <a:t>(373/TK/M</a:t>
            </a:r>
            <a:r>
              <a:rPr lang="en-US" altLang="zh-CN" sz="2400" dirty="0">
                <a:solidFill>
                  <a:srgbClr val="002060"/>
                </a:solidFill>
              </a:rPr>
              <a:t>/- and </a:t>
            </a:r>
            <a:r>
              <a:rPr lang="en-US" altLang="zh-CN" sz="2400" dirty="0" smtClean="0">
                <a:solidFill>
                  <a:srgbClr val="002060"/>
                </a:solidFill>
              </a:rPr>
              <a:t>373/SL/M-)</a:t>
            </a:r>
            <a:endParaRPr lang="en-GB" altLang="zh-CN" sz="2400" dirty="0">
              <a:solidFill>
                <a:srgbClr val="00206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8156304" y="2583277"/>
            <a:ext cx="3551191" cy="26776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400" b="1" i="1" dirty="0" smtClean="0"/>
              <a:t>Advantages: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400" i="1" dirty="0" smtClean="0"/>
              <a:t>easy handling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400" i="1" dirty="0" smtClean="0"/>
              <a:t>cost effectiveness</a:t>
            </a:r>
          </a:p>
          <a:p>
            <a:r>
              <a:rPr lang="en-US" altLang="zh-CN" sz="2400" b="1" i="1" dirty="0" smtClean="0"/>
              <a:t>Challenges:</a:t>
            </a:r>
            <a:endParaRPr lang="en-US" altLang="zh-CN" sz="2400" b="1" i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400" i="1" dirty="0" smtClean="0"/>
              <a:t>Rely on person, less objective and stable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zh-CN" sz="2400" i="1" dirty="0" smtClean="0"/>
              <a:t>Non-specific</a:t>
            </a:r>
            <a:endParaRPr lang="en-GB" altLang="zh-CN" sz="2400" i="1" dirty="0"/>
          </a:p>
        </p:txBody>
      </p:sp>
      <p:sp>
        <p:nvSpPr>
          <p:cNvPr id="5" name="矩形 4"/>
          <p:cNvSpPr/>
          <p:nvPr/>
        </p:nvSpPr>
        <p:spPr>
          <a:xfrm>
            <a:off x="541459" y="1277468"/>
            <a:ext cx="1135294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altLang="zh-CN" sz="2000" i="1" dirty="0">
                <a:solidFill>
                  <a:prstClr val="black"/>
                </a:solidFill>
              </a:rPr>
              <a:t>The sample is neutralized to pH 9.3 to form the </a:t>
            </a:r>
            <a:r>
              <a:rPr lang="en-US" altLang="zh-CN" sz="2000" i="1" dirty="0" err="1">
                <a:solidFill>
                  <a:prstClr val="black"/>
                </a:solidFill>
              </a:rPr>
              <a:t>ethephon</a:t>
            </a:r>
            <a:r>
              <a:rPr lang="en-US" altLang="zh-CN" sz="2000" i="1" dirty="0">
                <a:solidFill>
                  <a:prstClr val="black"/>
                </a:solidFill>
              </a:rPr>
              <a:t> disodium salt, which is decomposed to </a:t>
            </a:r>
            <a:r>
              <a:rPr lang="en-US" altLang="zh-CN" sz="2000" i="1" dirty="0" err="1">
                <a:solidFill>
                  <a:prstClr val="black"/>
                </a:solidFill>
              </a:rPr>
              <a:t>ethene</a:t>
            </a:r>
            <a:r>
              <a:rPr lang="en-US" altLang="zh-CN" sz="2000" i="1" dirty="0">
                <a:solidFill>
                  <a:prstClr val="black"/>
                </a:solidFill>
              </a:rPr>
              <a:t> and sodium dihydrogen phosphate on heating. Sodium dihydrogen phosphate is determined by </a:t>
            </a:r>
            <a:r>
              <a:rPr lang="en-US" altLang="zh-CN" sz="2000" i="1" dirty="0" err="1">
                <a:solidFill>
                  <a:prstClr val="black"/>
                </a:solidFill>
              </a:rPr>
              <a:t>acidimetry</a:t>
            </a:r>
            <a:r>
              <a:rPr lang="en-US" altLang="zh-CN" sz="2000" i="1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97841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>
            <a:off x="0" y="508000"/>
            <a:ext cx="182563" cy="508000"/>
          </a:xfrm>
          <a:prstGeom prst="rect">
            <a:avLst/>
          </a:prstGeom>
          <a:solidFill>
            <a:srgbClr val="6CA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68" name="文本框 4"/>
          <p:cNvSpPr txBox="1">
            <a:spLocks noChangeArrowheads="1"/>
          </p:cNvSpPr>
          <p:nvPr/>
        </p:nvSpPr>
        <p:spPr bwMode="auto">
          <a:xfrm>
            <a:off x="295275" y="484505"/>
            <a:ext cx="1173260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</a:rPr>
              <a:t>2.1 New method introduction-</a:t>
            </a:r>
            <a:r>
              <a:rPr lang="en-GB" altLang="zh-CN" sz="3200" dirty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</a:rPr>
              <a:t>Ion Chromatography</a:t>
            </a:r>
            <a:endParaRPr lang="zh-CN" altLang="en-US" sz="3200" dirty="0">
              <a:solidFill>
                <a:schemeClr val="accent5">
                  <a:lumMod val="50000"/>
                </a:schemeClr>
              </a:solidFill>
              <a:latin typeface="+mn-lt"/>
              <a:ea typeface="+mn-ea"/>
            </a:endParaRPr>
          </a:p>
        </p:txBody>
      </p:sp>
      <p:pic>
        <p:nvPicPr>
          <p:cNvPr id="3" name="图片 2" descr="东湖高科logo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5905" y="561975"/>
            <a:ext cx="1291590" cy="40322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714375" y="2065703"/>
            <a:ext cx="11161102" cy="113877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i="1" dirty="0" err="1" smtClean="0"/>
              <a:t>Ethephon</a:t>
            </a:r>
            <a:r>
              <a:rPr lang="en-US" altLang="zh-CN" sz="2000" i="1" dirty="0" smtClean="0"/>
              <a:t> </a:t>
            </a:r>
            <a:r>
              <a:rPr lang="en-US" altLang="zh-CN" sz="2000" i="1" dirty="0"/>
              <a:t>is determined by </a:t>
            </a:r>
            <a:r>
              <a:rPr lang="en-US" altLang="zh-CN" sz="2000" b="1" i="1" dirty="0" smtClean="0"/>
              <a:t>ion </a:t>
            </a:r>
            <a:r>
              <a:rPr lang="en-US" altLang="zh-CN" sz="2000" b="1" i="1" dirty="0"/>
              <a:t>chromatography </a:t>
            </a:r>
            <a:r>
              <a:rPr lang="en-US" altLang="zh-CN" sz="2000" i="1" dirty="0"/>
              <a:t>using </a:t>
            </a:r>
            <a:r>
              <a:rPr lang="en-US" altLang="zh-CN" sz="2000" b="1" i="1" dirty="0"/>
              <a:t>electrolytic conductivity detector </a:t>
            </a:r>
            <a:r>
              <a:rPr lang="en-US" altLang="zh-CN" sz="2000" i="1" dirty="0"/>
              <a:t>and external </a:t>
            </a:r>
            <a:r>
              <a:rPr lang="en-US" altLang="zh-CN" sz="2000" i="1" dirty="0" smtClean="0"/>
              <a:t>standardization. The analytical column used is based on </a:t>
            </a:r>
            <a:r>
              <a:rPr lang="en-US" altLang="zh-CN" sz="2000" b="1" i="1" dirty="0" smtClean="0"/>
              <a:t>alkanol quaternary ammonium</a:t>
            </a:r>
            <a:r>
              <a:rPr lang="en-US" altLang="zh-CN" sz="2000" i="1" dirty="0" smtClean="0"/>
              <a:t>.</a:t>
            </a:r>
            <a:endParaRPr lang="en-GB" altLang="zh-CN" sz="2000" i="1" dirty="0"/>
          </a:p>
          <a:p>
            <a:endParaRPr lang="en-GB" altLang="zh-CN" sz="2800" i="1" dirty="0"/>
          </a:p>
        </p:txBody>
      </p:sp>
      <p:sp>
        <p:nvSpPr>
          <p:cNvPr id="6" name="文本框 6"/>
          <p:cNvSpPr txBox="1"/>
          <p:nvPr/>
        </p:nvSpPr>
        <p:spPr>
          <a:xfrm>
            <a:off x="752572" y="3495956"/>
            <a:ext cx="6938594" cy="31393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altLang="zh-CN" dirty="0" smtClean="0">
                <a:solidFill>
                  <a:srgbClr val="002060"/>
                </a:solidFill>
              </a:rPr>
              <a:t>E</a:t>
            </a:r>
            <a:r>
              <a:rPr lang="en-US" altLang="zh-CN" dirty="0" err="1" smtClean="0">
                <a:solidFill>
                  <a:srgbClr val="002060"/>
                </a:solidFill>
              </a:rPr>
              <a:t>luent</a:t>
            </a:r>
            <a:r>
              <a:rPr lang="en-GB" altLang="zh-CN" dirty="0" smtClean="0">
                <a:solidFill>
                  <a:srgbClr val="002060"/>
                </a:solidFill>
              </a:rPr>
              <a:t>: </a:t>
            </a:r>
            <a:r>
              <a:rPr lang="en-GB" altLang="zh-CN" dirty="0">
                <a:solidFill>
                  <a:srgbClr val="002060"/>
                </a:solidFill>
              </a:rPr>
              <a:t>			</a:t>
            </a:r>
            <a:r>
              <a:rPr lang="en-GB" altLang="zh-CN" dirty="0" smtClean="0">
                <a:solidFill>
                  <a:srgbClr val="002060"/>
                </a:solidFill>
              </a:rPr>
              <a:t>	7.2 </a:t>
            </a:r>
            <a:r>
              <a:rPr lang="en-GB" altLang="zh-CN" dirty="0" err="1">
                <a:solidFill>
                  <a:srgbClr val="002060"/>
                </a:solidFill>
              </a:rPr>
              <a:t>mM</a:t>
            </a:r>
            <a:r>
              <a:rPr lang="en-GB" altLang="zh-CN" dirty="0">
                <a:solidFill>
                  <a:srgbClr val="002060"/>
                </a:solidFill>
              </a:rPr>
              <a:t> Na</a:t>
            </a:r>
            <a:r>
              <a:rPr lang="en-GB" altLang="zh-CN" baseline="-25000" dirty="0">
                <a:solidFill>
                  <a:srgbClr val="002060"/>
                </a:solidFill>
              </a:rPr>
              <a:t>2</a:t>
            </a:r>
            <a:r>
              <a:rPr lang="en-GB" altLang="zh-CN" dirty="0">
                <a:solidFill>
                  <a:srgbClr val="002060"/>
                </a:solidFill>
              </a:rPr>
              <a:t>CO</a:t>
            </a:r>
            <a:r>
              <a:rPr lang="en-GB" altLang="zh-CN" baseline="-25000" dirty="0">
                <a:solidFill>
                  <a:srgbClr val="002060"/>
                </a:solidFill>
              </a:rPr>
              <a:t>3</a:t>
            </a:r>
            <a:r>
              <a:rPr lang="en-GB" altLang="zh-CN" dirty="0">
                <a:solidFill>
                  <a:srgbClr val="002060"/>
                </a:solidFill>
              </a:rPr>
              <a:t> + 9.0 </a:t>
            </a:r>
            <a:r>
              <a:rPr lang="en-GB" altLang="zh-CN" dirty="0" err="1">
                <a:solidFill>
                  <a:srgbClr val="002060"/>
                </a:solidFill>
              </a:rPr>
              <a:t>mM</a:t>
            </a:r>
            <a:r>
              <a:rPr lang="en-GB" altLang="zh-CN" dirty="0">
                <a:solidFill>
                  <a:srgbClr val="002060"/>
                </a:solidFill>
              </a:rPr>
              <a:t> NaHCO</a:t>
            </a:r>
            <a:r>
              <a:rPr lang="en-GB" altLang="zh-CN" baseline="-25000" dirty="0">
                <a:solidFill>
                  <a:srgbClr val="002060"/>
                </a:solidFill>
              </a:rPr>
              <a:t>3</a:t>
            </a:r>
            <a:endParaRPr lang="zh-CN" altLang="zh-CN" dirty="0">
              <a:solidFill>
                <a:srgbClr val="002060"/>
              </a:solidFill>
            </a:endParaRPr>
          </a:p>
          <a:p>
            <a:r>
              <a:rPr lang="en-GB" altLang="zh-CN" dirty="0">
                <a:solidFill>
                  <a:srgbClr val="002060"/>
                </a:solidFill>
              </a:rPr>
              <a:t>Flow rate:			</a:t>
            </a:r>
            <a:r>
              <a:rPr lang="en-GB" altLang="zh-CN" dirty="0" smtClean="0">
                <a:solidFill>
                  <a:srgbClr val="002060"/>
                </a:solidFill>
              </a:rPr>
              <a:t>1.0 </a:t>
            </a:r>
            <a:r>
              <a:rPr lang="en-GB" altLang="zh-CN" dirty="0">
                <a:solidFill>
                  <a:srgbClr val="002060"/>
                </a:solidFill>
              </a:rPr>
              <a:t>mL/min</a:t>
            </a:r>
            <a:endParaRPr lang="zh-CN" altLang="zh-CN" dirty="0">
              <a:solidFill>
                <a:srgbClr val="002060"/>
              </a:solidFill>
            </a:endParaRPr>
          </a:p>
          <a:p>
            <a:r>
              <a:rPr lang="en-GB" altLang="zh-CN" dirty="0">
                <a:solidFill>
                  <a:srgbClr val="002060"/>
                </a:solidFill>
              </a:rPr>
              <a:t>Current of inhibitor:		70 mA</a:t>
            </a:r>
            <a:endParaRPr lang="zh-CN" altLang="zh-CN" dirty="0">
              <a:solidFill>
                <a:srgbClr val="002060"/>
              </a:solidFill>
            </a:endParaRPr>
          </a:p>
          <a:p>
            <a:r>
              <a:rPr lang="en-GB" altLang="zh-CN" dirty="0">
                <a:solidFill>
                  <a:srgbClr val="002060"/>
                </a:solidFill>
              </a:rPr>
              <a:t>Temperature of detector cell: 	35</a:t>
            </a:r>
            <a:r>
              <a:rPr lang="zh-CN" altLang="zh-CN" dirty="0">
                <a:solidFill>
                  <a:srgbClr val="002060"/>
                </a:solidFill>
              </a:rPr>
              <a:t>℃</a:t>
            </a:r>
          </a:p>
          <a:p>
            <a:r>
              <a:rPr lang="en-GB" altLang="zh-CN" dirty="0">
                <a:solidFill>
                  <a:srgbClr val="002060"/>
                </a:solidFill>
              </a:rPr>
              <a:t>Temperature of column: 		30</a:t>
            </a:r>
            <a:r>
              <a:rPr lang="zh-CN" altLang="zh-CN" dirty="0">
                <a:solidFill>
                  <a:srgbClr val="002060"/>
                </a:solidFill>
              </a:rPr>
              <a:t>℃</a:t>
            </a:r>
          </a:p>
          <a:p>
            <a:r>
              <a:rPr lang="en-GB" altLang="zh-CN" dirty="0">
                <a:solidFill>
                  <a:srgbClr val="002060"/>
                </a:solidFill>
              </a:rPr>
              <a:t>Mode of injection: 		</a:t>
            </a:r>
            <a:r>
              <a:rPr lang="en-GB" altLang="zh-CN" dirty="0" smtClean="0">
                <a:solidFill>
                  <a:srgbClr val="002060"/>
                </a:solidFill>
              </a:rPr>
              <a:t>	</a:t>
            </a:r>
            <a:r>
              <a:rPr lang="en-GB" altLang="zh-CN" dirty="0" err="1" smtClean="0">
                <a:solidFill>
                  <a:srgbClr val="002060"/>
                </a:solidFill>
              </a:rPr>
              <a:t>PushFull</a:t>
            </a:r>
            <a:endParaRPr lang="zh-CN" altLang="zh-CN" dirty="0">
              <a:solidFill>
                <a:srgbClr val="002060"/>
              </a:solidFill>
            </a:endParaRPr>
          </a:p>
          <a:p>
            <a:r>
              <a:rPr lang="en-GB" altLang="zh-CN" dirty="0">
                <a:solidFill>
                  <a:srgbClr val="002060"/>
                </a:solidFill>
              </a:rPr>
              <a:t>Volume of Injection: 		25μL</a:t>
            </a:r>
            <a:endParaRPr lang="zh-CN" altLang="zh-CN" dirty="0">
              <a:solidFill>
                <a:srgbClr val="002060"/>
              </a:solidFill>
            </a:endParaRPr>
          </a:p>
          <a:p>
            <a:r>
              <a:rPr lang="en-GB" altLang="zh-CN" dirty="0">
                <a:solidFill>
                  <a:srgbClr val="002060"/>
                </a:solidFill>
              </a:rPr>
              <a:t>Frequency of data sampling: 	</a:t>
            </a:r>
            <a:r>
              <a:rPr lang="en-GB" altLang="zh-CN" dirty="0" smtClean="0">
                <a:solidFill>
                  <a:srgbClr val="002060"/>
                </a:solidFill>
              </a:rPr>
              <a:t>	5.0 </a:t>
            </a:r>
            <a:r>
              <a:rPr lang="en-GB" altLang="zh-CN" dirty="0">
                <a:solidFill>
                  <a:srgbClr val="002060"/>
                </a:solidFill>
              </a:rPr>
              <a:t>Hz</a:t>
            </a:r>
            <a:endParaRPr lang="zh-CN" altLang="zh-CN" dirty="0">
              <a:solidFill>
                <a:srgbClr val="002060"/>
              </a:solidFill>
            </a:endParaRPr>
          </a:p>
          <a:p>
            <a:r>
              <a:rPr lang="en-GB" altLang="zh-CN" dirty="0">
                <a:solidFill>
                  <a:srgbClr val="002060"/>
                </a:solidFill>
              </a:rPr>
              <a:t>Run time: 			</a:t>
            </a:r>
            <a:r>
              <a:rPr lang="en-GB" altLang="zh-CN" dirty="0" smtClean="0">
                <a:solidFill>
                  <a:srgbClr val="002060"/>
                </a:solidFill>
              </a:rPr>
              <a:t>13 </a:t>
            </a:r>
            <a:r>
              <a:rPr lang="en-GB" altLang="zh-CN" dirty="0">
                <a:solidFill>
                  <a:srgbClr val="002060"/>
                </a:solidFill>
              </a:rPr>
              <a:t>min</a:t>
            </a:r>
            <a:endParaRPr lang="zh-CN" altLang="zh-CN" dirty="0">
              <a:solidFill>
                <a:srgbClr val="002060"/>
              </a:solidFill>
            </a:endParaRPr>
          </a:p>
          <a:p>
            <a:r>
              <a:rPr lang="en-GB" altLang="zh-CN" dirty="0">
                <a:solidFill>
                  <a:srgbClr val="002060"/>
                </a:solidFill>
              </a:rPr>
              <a:t>Retention time:			9.5 </a:t>
            </a:r>
            <a:r>
              <a:rPr lang="en-GB" altLang="zh-CN" dirty="0" smtClean="0">
                <a:solidFill>
                  <a:srgbClr val="002060"/>
                </a:solidFill>
              </a:rPr>
              <a:t>min</a:t>
            </a:r>
            <a:endParaRPr lang="en-GB" altLang="zh-CN" sz="2800" i="1" dirty="0"/>
          </a:p>
        </p:txBody>
      </p:sp>
      <p:sp>
        <p:nvSpPr>
          <p:cNvPr id="2" name="矩形 1"/>
          <p:cNvSpPr/>
          <p:nvPr/>
        </p:nvSpPr>
        <p:spPr>
          <a:xfrm>
            <a:off x="714375" y="2832927"/>
            <a:ext cx="5273187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GB" altLang="zh-CN" sz="2400" b="1" dirty="0">
                <a:solidFill>
                  <a:prstClr val="black"/>
                </a:solidFill>
              </a:rPr>
              <a:t>Chromatographic conditions </a:t>
            </a:r>
            <a:r>
              <a:rPr lang="en-GB" altLang="zh-CN" sz="2400" b="1" dirty="0" smtClean="0">
                <a:solidFill>
                  <a:prstClr val="black"/>
                </a:solidFill>
              </a:rPr>
              <a:t>(typical)</a:t>
            </a:r>
            <a:endParaRPr lang="zh-CN" altLang="zh-CN" sz="2400" b="1" dirty="0">
              <a:solidFill>
                <a:prstClr val="black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752572" y="1459177"/>
            <a:ext cx="2482997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US" altLang="zh-CN" sz="2400" b="1" dirty="0" smtClean="0">
                <a:solidFill>
                  <a:prstClr val="black"/>
                </a:solidFill>
              </a:rPr>
              <a:t>Apparatus</a:t>
            </a:r>
            <a:endParaRPr lang="en-US" altLang="zh-CN" sz="2400" b="1" dirty="0">
              <a:solidFill>
                <a:prstClr val="black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70115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>
            <a:off x="0" y="508000"/>
            <a:ext cx="182563" cy="508000"/>
          </a:xfrm>
          <a:prstGeom prst="rect">
            <a:avLst/>
          </a:prstGeom>
          <a:solidFill>
            <a:srgbClr val="6CA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pic>
        <p:nvPicPr>
          <p:cNvPr id="3" name="图片 2" descr="东湖高科logo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5905" y="561975"/>
            <a:ext cx="1291590" cy="40322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747346" y="1063625"/>
            <a:ext cx="10805557" cy="48320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/>
            <a:r>
              <a:rPr lang="en-US" altLang="zh-CN" b="1" dirty="0" smtClean="0"/>
              <a:t>Preparation </a:t>
            </a:r>
            <a:r>
              <a:rPr lang="en-US" altLang="zh-CN" b="1" dirty="0"/>
              <a:t>of Calibration sample. </a:t>
            </a:r>
            <a:r>
              <a:rPr lang="en-US" altLang="zh-CN" i="1" dirty="0"/>
              <a:t>Prepare sample solutions in duplicate. Weigh </a:t>
            </a:r>
            <a:r>
              <a:rPr lang="en-US" altLang="zh-CN" i="1" dirty="0" smtClean="0"/>
              <a:t>(to </a:t>
            </a:r>
            <a:r>
              <a:rPr lang="en-US" altLang="zh-CN" i="1" dirty="0"/>
              <a:t>the nearest 0.1 </a:t>
            </a:r>
            <a:r>
              <a:rPr lang="en-US" altLang="zh-CN" i="1" dirty="0" smtClean="0"/>
              <a:t>mg) </a:t>
            </a:r>
            <a:r>
              <a:rPr lang="en-US" altLang="zh-CN" i="1" dirty="0"/>
              <a:t>sufficient sample </a:t>
            </a:r>
            <a:r>
              <a:rPr lang="en-US" altLang="zh-CN" i="1" dirty="0" smtClean="0"/>
              <a:t>(w mg) </a:t>
            </a:r>
            <a:r>
              <a:rPr lang="en-US" altLang="zh-CN" i="1" dirty="0"/>
              <a:t>to contain about 120 mg of Ethephon into a brown volumetric flask </a:t>
            </a:r>
            <a:r>
              <a:rPr lang="en-US" altLang="zh-CN" i="1" dirty="0" smtClean="0"/>
              <a:t>(100 ml). </a:t>
            </a:r>
            <a:r>
              <a:rPr lang="en-US" altLang="zh-CN" i="1" dirty="0"/>
              <a:t>Add ultrapure water to the mark and mix thoroughly. Transfer 5.00 mL of the above solution into a 50 mL volumetric flask, add ultrapure water to the mark and mix thoroughly. </a:t>
            </a:r>
            <a:r>
              <a:rPr lang="en-US" altLang="zh-CN" i="1" dirty="0" smtClean="0"/>
              <a:t>(Calibration </a:t>
            </a:r>
            <a:r>
              <a:rPr lang="en-US" altLang="zh-CN" i="1" dirty="0"/>
              <a:t>solutions CA and </a:t>
            </a:r>
            <a:r>
              <a:rPr lang="en-US" altLang="zh-CN" i="1" dirty="0" smtClean="0"/>
              <a:t>CB). </a:t>
            </a:r>
            <a:endParaRPr lang="en-US" altLang="zh-CN" i="1" dirty="0"/>
          </a:p>
          <a:p>
            <a:pPr lvl="0"/>
            <a:endParaRPr lang="en-US" altLang="zh-CN" i="1" dirty="0"/>
          </a:p>
          <a:p>
            <a:pPr lvl="0"/>
            <a:r>
              <a:rPr lang="en-US" altLang="zh-CN" b="1" dirty="0" smtClean="0"/>
              <a:t>Preparation </a:t>
            </a:r>
            <a:r>
              <a:rPr lang="en-US" altLang="zh-CN" b="1" dirty="0"/>
              <a:t>of Ethephon </a:t>
            </a:r>
            <a:r>
              <a:rPr lang="en-US" altLang="zh-CN" b="1" dirty="0" smtClean="0"/>
              <a:t>sample</a:t>
            </a:r>
            <a:r>
              <a:rPr lang="en-US" altLang="zh-CN" b="1" dirty="0"/>
              <a:t>.</a:t>
            </a:r>
            <a:r>
              <a:rPr lang="en-US" altLang="zh-CN" i="1" dirty="0"/>
              <a:t> Prepare sample solutions in duplicate for each sample. </a:t>
            </a:r>
            <a:r>
              <a:rPr lang="en-US" altLang="zh-CN" i="1" dirty="0" smtClean="0"/>
              <a:t>Weigh (to </a:t>
            </a:r>
            <a:r>
              <a:rPr lang="en-US" altLang="zh-CN" i="1" dirty="0"/>
              <a:t>the nearest 0.1 </a:t>
            </a:r>
            <a:r>
              <a:rPr lang="en-US" altLang="zh-CN" i="1" dirty="0" smtClean="0"/>
              <a:t>mg) </a:t>
            </a:r>
            <a:r>
              <a:rPr lang="en-US" altLang="zh-CN" i="1" dirty="0"/>
              <a:t>sufficient sample </a:t>
            </a:r>
            <a:r>
              <a:rPr lang="en-US" altLang="zh-CN" i="1" dirty="0" smtClean="0"/>
              <a:t>(w mg) </a:t>
            </a:r>
            <a:r>
              <a:rPr lang="en-US" altLang="zh-CN" i="1" dirty="0"/>
              <a:t>to contain about 120 mg of Ethephon into a brown volumetric flask </a:t>
            </a:r>
            <a:r>
              <a:rPr lang="en-US" altLang="zh-CN" i="1" dirty="0" smtClean="0"/>
              <a:t>(100 ml) (For TC samples, heat </a:t>
            </a:r>
            <a:r>
              <a:rPr lang="en-US" altLang="zh-CN" i="1" dirty="0"/>
              <a:t>the sample in 95 ℃ water bath to melt and mix </a:t>
            </a:r>
            <a:r>
              <a:rPr lang="en-US" altLang="zh-CN" i="1" dirty="0" smtClean="0"/>
              <a:t>well before weighing ). </a:t>
            </a:r>
            <a:r>
              <a:rPr lang="en-US" altLang="zh-CN" i="1" dirty="0"/>
              <a:t>Add ultrapure water to the mark and mix thoroughly. Transfer 5.00 mL of the above solution into a 50 mL volumetric flask, add ultrapure water to the mark and mix thoroughly. </a:t>
            </a:r>
            <a:r>
              <a:rPr lang="en-US" altLang="zh-CN" i="1" dirty="0" smtClean="0"/>
              <a:t>(Sample </a:t>
            </a:r>
            <a:r>
              <a:rPr lang="en-US" altLang="zh-CN" i="1" dirty="0"/>
              <a:t>solutions S1 and </a:t>
            </a:r>
            <a:r>
              <a:rPr lang="en-US" altLang="zh-CN" i="1" dirty="0" smtClean="0"/>
              <a:t>S2). </a:t>
            </a:r>
            <a:endParaRPr lang="en-US" altLang="zh-CN" i="1" dirty="0"/>
          </a:p>
          <a:p>
            <a:pPr lvl="0"/>
            <a:endParaRPr lang="en-US" altLang="zh-CN" i="1" dirty="0"/>
          </a:p>
          <a:p>
            <a:pPr lvl="0"/>
            <a:r>
              <a:rPr lang="en-US" altLang="zh-CN" b="1" dirty="0" smtClean="0"/>
              <a:t>Determination</a:t>
            </a:r>
            <a:r>
              <a:rPr lang="en-US" altLang="zh-CN" b="1" dirty="0"/>
              <a:t>.</a:t>
            </a:r>
            <a:r>
              <a:rPr lang="en-US" altLang="zh-CN" i="1" dirty="0"/>
              <a:t> Inject in duplicate 25 </a:t>
            </a:r>
            <a:r>
              <a:rPr lang="el-GR" altLang="zh-CN" i="1" dirty="0" smtClean="0"/>
              <a:t>μ</a:t>
            </a:r>
            <a:r>
              <a:rPr lang="en-US" altLang="zh-CN" i="1" dirty="0" smtClean="0"/>
              <a:t>l </a:t>
            </a:r>
            <a:r>
              <a:rPr lang="en-US" altLang="zh-CN" i="1" dirty="0"/>
              <a:t>portions of each sample solution bracketing them by injections of the calibration solutions as follows: calibration solution CA, sample solution S1, sample solution S1, calibration solution CB, sample solution S2, sample solution S2, calibration solution CA, and so on. Measure the relevant peak areas</a:t>
            </a:r>
            <a:r>
              <a:rPr lang="en-US" altLang="zh-CN" i="1" dirty="0" smtClean="0"/>
              <a:t>. </a:t>
            </a:r>
          </a:p>
          <a:p>
            <a:endParaRPr lang="en-GB" altLang="zh-CN" sz="2800" i="1" dirty="0"/>
          </a:p>
          <a:p>
            <a:endParaRPr lang="en-GB" altLang="zh-CN" sz="2800" i="1" dirty="0"/>
          </a:p>
        </p:txBody>
      </p:sp>
      <p:sp>
        <p:nvSpPr>
          <p:cNvPr id="2" name="矩形 1"/>
          <p:cNvSpPr/>
          <p:nvPr/>
        </p:nvSpPr>
        <p:spPr>
          <a:xfrm>
            <a:off x="747346" y="431225"/>
            <a:ext cx="318067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zh-CN" sz="3200" b="1" dirty="0">
                <a:solidFill>
                  <a:schemeClr val="accent5">
                    <a:lumMod val="50000"/>
                  </a:schemeClr>
                </a:solidFill>
              </a:rPr>
              <a:t>2.2 Procedure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27780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>
            <a:off x="0" y="508000"/>
            <a:ext cx="182563" cy="508000"/>
          </a:xfrm>
          <a:prstGeom prst="rect">
            <a:avLst/>
          </a:prstGeom>
          <a:solidFill>
            <a:srgbClr val="6CA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68" name="文本框 4"/>
          <p:cNvSpPr txBox="1">
            <a:spLocks noChangeArrowheads="1"/>
          </p:cNvSpPr>
          <p:nvPr/>
        </p:nvSpPr>
        <p:spPr bwMode="auto">
          <a:xfrm>
            <a:off x="295275" y="484505"/>
            <a:ext cx="972121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</a:rPr>
              <a:t>2.3 Calculation</a:t>
            </a:r>
            <a:endParaRPr lang="zh-CN" altLang="en-US" sz="3200" b="1" dirty="0">
              <a:solidFill>
                <a:schemeClr val="accent5">
                  <a:lumMod val="50000"/>
                </a:schemeClr>
              </a:solidFill>
              <a:latin typeface="+mn-lt"/>
              <a:ea typeface="+mn-ea"/>
            </a:endParaRPr>
          </a:p>
        </p:txBody>
      </p:sp>
      <p:pic>
        <p:nvPicPr>
          <p:cNvPr id="3" name="图片 2" descr="东湖高科logo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5905" y="561975"/>
            <a:ext cx="1291590" cy="40322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685800" y="1063626"/>
            <a:ext cx="11021695" cy="55092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/>
            <a:r>
              <a:rPr lang="en-US" altLang="zh-CN" b="1" dirty="0" smtClean="0"/>
              <a:t>Calculation. </a:t>
            </a:r>
            <a:r>
              <a:rPr lang="en-US" altLang="zh-CN" i="1" dirty="0" smtClean="0"/>
              <a:t>Determine the peak area of </a:t>
            </a:r>
            <a:r>
              <a:rPr lang="en-US" altLang="zh-CN" i="1" dirty="0" err="1" smtClean="0"/>
              <a:t>Ethephon</a:t>
            </a:r>
            <a:r>
              <a:rPr lang="en-US" altLang="zh-CN" i="1" dirty="0" smtClean="0"/>
              <a:t> and calculate the mean value of response factors from the calibration solutions bracketing the injections of the sample solutions and use this value for calculating the </a:t>
            </a:r>
            <a:r>
              <a:rPr lang="en-US" altLang="zh-CN" i="1" dirty="0" err="1" smtClean="0"/>
              <a:t>Ethephon</a:t>
            </a:r>
            <a:r>
              <a:rPr lang="en-US" altLang="zh-CN" i="1" dirty="0" smtClean="0"/>
              <a:t> content of the bracketed sample. The </a:t>
            </a:r>
            <a:r>
              <a:rPr lang="en-US" altLang="zh-CN" i="1" dirty="0" err="1" smtClean="0"/>
              <a:t>Ethephon</a:t>
            </a:r>
            <a:r>
              <a:rPr lang="en-US" altLang="zh-CN" i="1" dirty="0" smtClean="0"/>
              <a:t> content is the mean value of two sample solutions.</a:t>
            </a:r>
          </a:p>
          <a:p>
            <a:pPr lvl="0"/>
            <a:endParaRPr lang="en-US" altLang="zh-CN" b="1" dirty="0"/>
          </a:p>
          <a:p>
            <a:pPr lvl="0"/>
            <a:r>
              <a:rPr lang="en-US" altLang="zh-CN" b="1" dirty="0"/>
              <a:t> </a:t>
            </a:r>
            <a:endParaRPr lang="en-US" altLang="zh-CN" b="1" dirty="0" smtClean="0"/>
          </a:p>
          <a:p>
            <a:pPr lvl="0"/>
            <a:endParaRPr lang="en-US" altLang="zh-CN" b="1" dirty="0"/>
          </a:p>
          <a:p>
            <a:pPr lvl="0"/>
            <a:endParaRPr lang="en-US" altLang="zh-CN" b="1" dirty="0" smtClean="0"/>
          </a:p>
          <a:p>
            <a:pPr lvl="0"/>
            <a:endParaRPr lang="en-US" altLang="zh-CN" b="1" dirty="0" smtClean="0"/>
          </a:p>
          <a:p>
            <a:pPr lvl="0"/>
            <a:endParaRPr lang="en-US" altLang="zh-CN" b="1" dirty="0" smtClean="0"/>
          </a:p>
          <a:p>
            <a:pPr lvl="0"/>
            <a:endParaRPr lang="en-US" altLang="zh-CN" i="1" dirty="0" smtClean="0"/>
          </a:p>
          <a:p>
            <a:pPr lvl="0"/>
            <a:r>
              <a:rPr lang="en-US" altLang="zh-CN" i="1" dirty="0" smtClean="0"/>
              <a:t>where:</a:t>
            </a:r>
          </a:p>
          <a:p>
            <a:pPr lvl="0"/>
            <a:r>
              <a:rPr lang="en-US" altLang="zh-CN" i="1" dirty="0" smtClean="0"/>
              <a:t>fi</a:t>
            </a:r>
            <a:r>
              <a:rPr lang="en-US" altLang="zh-CN" i="1" dirty="0"/>
              <a:t>	= individual response factor</a:t>
            </a:r>
          </a:p>
          <a:p>
            <a:pPr lvl="0"/>
            <a:r>
              <a:rPr lang="en-US" altLang="zh-CN" i="1" dirty="0"/>
              <a:t>f	= mean response factor of bracketing calibration injections</a:t>
            </a:r>
          </a:p>
          <a:p>
            <a:pPr lvl="0"/>
            <a:r>
              <a:rPr lang="en-US" altLang="zh-CN" i="1" dirty="0"/>
              <a:t>Hs	= peak area of Ethephon in the calibration solution </a:t>
            </a:r>
          </a:p>
          <a:p>
            <a:pPr lvl="0"/>
            <a:r>
              <a:rPr lang="en-US" altLang="zh-CN" i="1" dirty="0" err="1"/>
              <a:t>Hw</a:t>
            </a:r>
            <a:r>
              <a:rPr lang="en-US" altLang="zh-CN" i="1" dirty="0"/>
              <a:t>	= peak area of Ethephon in the sample solution</a:t>
            </a:r>
          </a:p>
          <a:p>
            <a:pPr lvl="0"/>
            <a:r>
              <a:rPr lang="en-US" altLang="zh-CN" i="1" dirty="0"/>
              <a:t>s	= mass of Ethephon reference standard in the calibration solution </a:t>
            </a:r>
            <a:r>
              <a:rPr lang="en-US" altLang="zh-CN" i="1" dirty="0" smtClean="0"/>
              <a:t>(mg)</a:t>
            </a:r>
            <a:endParaRPr lang="en-US" altLang="zh-CN" i="1" dirty="0"/>
          </a:p>
          <a:p>
            <a:pPr lvl="0"/>
            <a:r>
              <a:rPr lang="en-US" altLang="zh-CN" i="1" dirty="0"/>
              <a:t>w   </a:t>
            </a:r>
            <a:r>
              <a:rPr lang="en-US" altLang="zh-CN" i="1" dirty="0" smtClean="0"/>
              <a:t>	= </a:t>
            </a:r>
            <a:r>
              <a:rPr lang="en-US" altLang="zh-CN" i="1" dirty="0"/>
              <a:t>mass of sample taken </a:t>
            </a:r>
            <a:r>
              <a:rPr lang="en-US" altLang="zh-CN" i="1" dirty="0" smtClean="0"/>
              <a:t>(mg)</a:t>
            </a:r>
            <a:endParaRPr lang="en-US" altLang="zh-CN" i="1" dirty="0"/>
          </a:p>
          <a:p>
            <a:pPr lvl="0"/>
            <a:r>
              <a:rPr lang="en-US" altLang="zh-CN" i="1" dirty="0"/>
              <a:t>P	= purity of Ethephon reference standard </a:t>
            </a:r>
            <a:r>
              <a:rPr lang="en-US" altLang="zh-CN" i="1" dirty="0" smtClean="0"/>
              <a:t>(g/kg)</a:t>
            </a:r>
            <a:endParaRPr lang="en-GB" altLang="zh-CN" sz="2800" i="1" dirty="0"/>
          </a:p>
          <a:p>
            <a:endParaRPr lang="en-GB" altLang="zh-CN" sz="2800" i="1" dirty="0"/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5823" y="2131849"/>
            <a:ext cx="3589572" cy="1686376"/>
          </a:xfrm>
          <a:prstGeom prst="rect">
            <a:avLst/>
          </a:prstGeom>
        </p:spPr>
      </p:pic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92445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>
            <a:off x="0" y="508000"/>
            <a:ext cx="182563" cy="508000"/>
          </a:xfrm>
          <a:prstGeom prst="rect">
            <a:avLst/>
          </a:prstGeom>
          <a:solidFill>
            <a:srgbClr val="6CA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68" name="文本框 4"/>
          <p:cNvSpPr txBox="1">
            <a:spLocks noChangeArrowheads="1"/>
          </p:cNvSpPr>
          <p:nvPr/>
        </p:nvSpPr>
        <p:spPr bwMode="auto">
          <a:xfrm>
            <a:off x="295275" y="484505"/>
            <a:ext cx="972121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3200" b="1" dirty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</a:rPr>
              <a:t>3. Single lab validation</a:t>
            </a:r>
            <a:endParaRPr lang="zh-CN" altLang="en-US" sz="3200" b="1" dirty="0">
              <a:solidFill>
                <a:schemeClr val="accent5">
                  <a:lumMod val="50000"/>
                </a:schemeClr>
              </a:solidFill>
              <a:latin typeface="+mn-lt"/>
              <a:ea typeface="+mn-ea"/>
            </a:endParaRPr>
          </a:p>
        </p:txBody>
      </p:sp>
      <p:pic>
        <p:nvPicPr>
          <p:cNvPr id="3" name="图片 2" descr="东湖高科logo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5905" y="561975"/>
            <a:ext cx="1291590" cy="40322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88620" y="1167940"/>
            <a:ext cx="11164283" cy="132343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altLang="zh-CN" sz="3200" dirty="0" smtClean="0"/>
              <a:t>Ion Chromatography Method</a:t>
            </a:r>
          </a:p>
          <a:p>
            <a:r>
              <a:rPr lang="en-GB" altLang="zh-CN" sz="2000" dirty="0" smtClean="0"/>
              <a:t>Typical chromatograms and spectrum</a:t>
            </a:r>
          </a:p>
          <a:p>
            <a:endParaRPr lang="en-GB" altLang="zh-CN" sz="2800" i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613" y="2491379"/>
            <a:ext cx="3956050" cy="3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013" y="1626868"/>
            <a:ext cx="3331445" cy="232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500851" y="7926000"/>
            <a:ext cx="319029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Fig.2 HPIC chromatogram of </a:t>
            </a:r>
            <a:r>
              <a:rPr kumimoji="0" lang="en-GB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Ethephon</a:t>
            </a:r>
            <a:r>
              <a:rPr kumimoji="0" lang="en-GB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standard</a:t>
            </a:r>
            <a:endParaRPr kumimoji="0" lang="en-GB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633" y="1648400"/>
            <a:ext cx="3331445" cy="232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013" y="4103810"/>
            <a:ext cx="3331445" cy="232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632" y="4090960"/>
            <a:ext cx="3331445" cy="232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文本框 5"/>
          <p:cNvSpPr txBox="1"/>
          <p:nvPr/>
        </p:nvSpPr>
        <p:spPr>
          <a:xfrm>
            <a:off x="5407742" y="1995948"/>
            <a:ext cx="599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SD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8924414" y="1806988"/>
            <a:ext cx="599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TC</a:t>
            </a:r>
            <a:endParaRPr lang="zh-CN" altLang="en-US" dirty="0"/>
          </a:p>
        </p:txBody>
      </p:sp>
      <p:sp>
        <p:nvSpPr>
          <p:cNvPr id="17" name="文本框 16"/>
          <p:cNvSpPr txBox="1"/>
          <p:nvPr/>
        </p:nvSpPr>
        <p:spPr>
          <a:xfrm>
            <a:off x="5107858" y="4448804"/>
            <a:ext cx="599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TK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8878606" y="4448804"/>
            <a:ext cx="599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8</a:t>
            </a:fld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956620" y="6115668"/>
            <a:ext cx="65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NMR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22200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>
            <a:off x="0" y="508000"/>
            <a:ext cx="182563" cy="508000"/>
          </a:xfrm>
          <a:prstGeom prst="rect">
            <a:avLst/>
          </a:prstGeom>
          <a:solidFill>
            <a:srgbClr val="6CA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ea typeface="微软雅黑" panose="020B0503020204020204" pitchFamily="34" charset="-122"/>
            </a:endParaRPr>
          </a:p>
        </p:txBody>
      </p:sp>
      <p:pic>
        <p:nvPicPr>
          <p:cNvPr id="3" name="图片 2" descr="东湖高科logo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5905" y="561975"/>
            <a:ext cx="1291590" cy="40322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408272" y="1151999"/>
            <a:ext cx="11164283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altLang="zh-CN" sz="2400" dirty="0" smtClean="0"/>
              <a:t>Performing lab: BioGuide Technologies Co., Ltd.</a:t>
            </a:r>
            <a:endParaRPr lang="en-GB" altLang="zh-CN" sz="2400" i="1" dirty="0"/>
          </a:p>
        </p:txBody>
      </p:sp>
      <p:graphicFrame>
        <p:nvGraphicFramePr>
          <p:cNvPr id="8" name="图表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9640451"/>
              </p:ext>
            </p:extLst>
          </p:nvPr>
        </p:nvGraphicFramePr>
        <p:xfrm>
          <a:off x="4484964" y="1613664"/>
          <a:ext cx="7042901" cy="4512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528917" y="598002"/>
            <a:ext cx="228940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>
                <a:solidFill>
                  <a:schemeClr val="accent5">
                    <a:lumMod val="50000"/>
                  </a:schemeClr>
                </a:solidFill>
              </a:rPr>
              <a:t>3.1 Linearity</a:t>
            </a:r>
          </a:p>
          <a:p>
            <a:endParaRPr lang="en-US" altLang="zh-CN" sz="3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zh-CN" altLang="en-US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82563" y="2761199"/>
            <a:ext cx="38755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000" dirty="0"/>
              <a:t>Linearity range: 59.30-179.09 mg/L</a:t>
            </a:r>
          </a:p>
          <a:p>
            <a:pPr lvl="0"/>
            <a:r>
              <a:rPr lang="en-US" altLang="zh-CN" sz="2000" dirty="0"/>
              <a:t>R2=0.9992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FA538-5F5D-416D-A366-CC78A227FC50}" type="slidenum">
              <a:rPr lang="zh-CN" altLang="en-US" smtClean="0"/>
              <a:t>9</a:t>
            </a:fld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6807200" y="6218873"/>
            <a:ext cx="2148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Linearity of response</a:t>
            </a:r>
          </a:p>
        </p:txBody>
      </p:sp>
    </p:spTree>
    <p:extLst>
      <p:ext uri="{BB962C8B-B14F-4D97-AF65-F5344CB8AC3E}">
        <p14:creationId xmlns:p14="http://schemas.microsoft.com/office/powerpoint/2010/main" val="33980384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9775</TotalTime>
  <Words>1521</Words>
  <Application>Microsoft Macintosh PowerPoint</Application>
  <PresentationFormat>宽屏</PresentationFormat>
  <Paragraphs>622</Paragraphs>
  <Slides>25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9" baseType="lpstr">
      <vt:lpstr>Calibri</vt:lpstr>
      <vt:lpstr>Calibri Light</vt:lpstr>
      <vt:lpstr>Century Gothic</vt:lpstr>
      <vt:lpstr>Times New Roman</vt:lpstr>
      <vt:lpstr>Wingdings</vt:lpstr>
      <vt:lpstr>等线</vt:lpstr>
      <vt:lpstr>黑体</vt:lpstr>
      <vt:lpstr>华文新魏</vt:lpstr>
      <vt:lpstr>宋体</vt:lpstr>
      <vt:lpstr>微软雅黑</vt:lpstr>
      <vt:lpstr>Arial</vt:lpstr>
      <vt:lpstr>Office 主题</vt:lpstr>
      <vt:lpstr>工作表</vt:lpstr>
      <vt:lpstr>公式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http://www.ypppt.com/</Company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dc:description>http://www.ypppt.com/</dc:description>
  <cp:lastModifiedBy>Microsoft Office 用户</cp:lastModifiedBy>
  <cp:revision>695</cp:revision>
  <dcterms:created xsi:type="dcterms:W3CDTF">2016-01-04T05:40:00Z</dcterms:created>
  <dcterms:modified xsi:type="dcterms:W3CDTF">2021-06-05T08:25:27Z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2052-11.1.0.8808</vt:lpwstr>
  </property>
</Properties>
</file>